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3" r:id="rId3"/>
    <p:sldId id="257" r:id="rId4"/>
    <p:sldId id="265" r:id="rId5"/>
    <p:sldId id="266" r:id="rId6"/>
    <p:sldId id="269" r:id="rId7"/>
    <p:sldId id="273" r:id="rId8"/>
    <p:sldId id="274" r:id="rId9"/>
    <p:sldId id="264" r:id="rId10"/>
    <p:sldId id="275" r:id="rId11"/>
    <p:sldId id="276" r:id="rId12"/>
    <p:sldId id="258" r:id="rId13"/>
    <p:sldId id="270" r:id="rId14"/>
    <p:sldId id="259" r:id="rId15"/>
    <p:sldId id="267" r:id="rId16"/>
    <p:sldId id="260" r:id="rId17"/>
    <p:sldId id="277" r:id="rId18"/>
    <p:sldId id="261" r:id="rId19"/>
    <p:sldId id="268" r:id="rId20"/>
    <p:sldId id="262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F8A208-1826-4D63-8C45-A0F021D65D6D}" v="18" dt="2024-05-18T00:59:16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May 17,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64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9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2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6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26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1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May 17,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6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May 17,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source.org/wiki/%D0%9A%D0%BE%D0%BD%D1%81%D1%82%D0%B8%D1%82%D1%83%D1%86%D0%B8%D1%8F_%D0%A0%D0%BE%D1%81%D1%81%D0%B8%D0%B9%D1%81%D0%BA%D0%BE%D0%B9_%D0%A4%D0%B5%D0%B4%D0%B5%D1%80%D0%B0%D1%86%D0%B8%D0%B8_-_%D0%A0%D0%BE%D1%81%D1%81%D0%B8%D0%B8_1978_%D0%B3%D0%BE%D0%B4%D0%B0_(%D0%B2_%D1%80%D0%B5%D0%B4%D0%B0%D0%BA%D1%86%D0%B8%D0%B8_10_%D0%B4%D0%B5%D0%BA%D0%B0%D0%B1%D1%80%D1%8F_1992_%D0%B3%D0%BE%D0%B4%D0%B0)" TargetMode="External"/><Relationship Id="rId2" Type="http://schemas.openxmlformats.org/officeDocument/2006/relationships/hyperlink" Target="https://ru.wikisource.org/wiki/%D0%A3%D0%BA%D0%B0%D0%B7_%D0%9F%D1%80%D0%B5%D0%B7%D0%B8%D0%B4%D0%B5%D0%BD%D1%82%D0%B0_%D0%A0%D0%A4_%D0%BE%D1%82_21.09.1993_%E2%84%96_14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source.org/wiki/%D0%97%D0%B0%D0%BA%D0%BB%D1%8E%D1%87%D0%B5%D0%BD%D0%B8%D0%B5_%D0%9A%D0%BE%D0%BD%D1%81%D1%82%D0%B8%D1%82%D1%83%D1%86%D0%B8%D0%BE%D0%BD%D0%BD%D0%BE%D0%B3%D0%BE_%D0%A1%D1%83%D0%B4%D0%B0_%D0%A0%D0%A4_%D0%BE%D1%82_21.09.1993_%E2%84%96_%D0%97-2" TargetMode="External"/><Relationship Id="rId5" Type="http://schemas.openxmlformats.org/officeDocument/2006/relationships/hyperlink" Target="https://ru.wikisource.org/wiki/%D0%9F%D0%BE%D1%81%D1%82%D0%B0%D0%BD%D0%BE%D0%B2%D0%BB%D0%B5%D0%BD%D0%B8%D0%B5_%D0%92%D0%A1_%D0%A0%D0%A4_%D0%BE%D1%82_22.09.1993_%E2%84%96_5781-I" TargetMode="External"/><Relationship Id="rId4" Type="http://schemas.openxmlformats.org/officeDocument/2006/relationships/hyperlink" Target="https://ru.wikisource.org/wiki/%D0%9F%D0%BE%D1%81%D1%82%D0%B0%D0%BD%D0%BE%D0%B2%D0%BB%D0%B5%D0%BD%D0%B8%D0%B5_%D0%92%D0%A1_%D0%A0%D0%A4_%D0%BE%D1%82_22.09.1993_%E2%84%96_5780-I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3.png"/><Relationship Id="rId5" Type="http://schemas.openxmlformats.org/officeDocument/2006/relationships/image" Target="../media/image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1.jpe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18" Type="http://schemas.openxmlformats.org/officeDocument/2006/relationships/image" Target="../media/image42.jpeg"/><Relationship Id="rId3" Type="http://schemas.openxmlformats.org/officeDocument/2006/relationships/image" Target="../media/image27.jpeg"/><Relationship Id="rId21" Type="http://schemas.openxmlformats.org/officeDocument/2006/relationships/image" Target="../media/image45.jpe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17" Type="http://schemas.openxmlformats.org/officeDocument/2006/relationships/image" Target="../media/image41.jpeg"/><Relationship Id="rId2" Type="http://schemas.openxmlformats.org/officeDocument/2006/relationships/image" Target="../media/image26.jpeg"/><Relationship Id="rId16" Type="http://schemas.openxmlformats.org/officeDocument/2006/relationships/image" Target="../media/image40.jpe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5" Type="http://schemas.openxmlformats.org/officeDocument/2006/relationships/image" Target="../media/image39.jpeg"/><Relationship Id="rId10" Type="http://schemas.openxmlformats.org/officeDocument/2006/relationships/image" Target="../media/image34.jpeg"/><Relationship Id="rId19" Type="http://schemas.openxmlformats.org/officeDocument/2006/relationships/image" Target="../media/image43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3950" y="549275"/>
            <a:ext cx="5437187" cy="298623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Оценки преемственности в российской истории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3950" y="3827610"/>
            <a:ext cx="5437187" cy="2265216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Дорогин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Никита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Сергеевич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студент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1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курса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бакалавриата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института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телекоммуникаций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СибГУТИ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Научный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руководитель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Чудинов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Сергей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Иванович</a:t>
            </a:r>
          </a:p>
        </p:txBody>
      </p:sp>
      <p:pic>
        <p:nvPicPr>
          <p:cNvPr id="4" name="Picture 3" descr="Picture background">
            <a:extLst>
              <a:ext uri="{FF2B5EF4-FFF2-40B4-BE49-F238E27FC236}">
                <a16:creationId xmlns:a16="http://schemas.microsoft.com/office/drawing/2014/main" id="{716B6B81-394F-1B1F-6192-9143DE72A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2" r="21101"/>
          <a:stretch/>
        </p:blipFill>
        <p:spPr>
          <a:xfrm>
            <a:off x="550863" y="559807"/>
            <a:ext cx="5102225" cy="5739973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Picture background">
            <a:extLst>
              <a:ext uri="{FF2B5EF4-FFF2-40B4-BE49-F238E27FC236}">
                <a16:creationId xmlns:a16="http://schemas.microsoft.com/office/drawing/2014/main" id="{04C7FD0E-0255-845A-0D78-2EC1C03CE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21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597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FA590-31D9-BA83-E55E-29694858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Верховный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Совет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Российской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Федерации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констатирует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что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 сентября 1993 года Президентом Российской Федерации Б. Н. Ельциным совершен государственный переворот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Прикрываясь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надуманными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обвинениями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в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адрес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Съезда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народных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депутатов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Российской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Федерации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Президент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Российской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Федерации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нанес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удар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по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конституционным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органам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власти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нарушив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гражданский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мир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дестабилизировав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управление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страной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создав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реальную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угрозу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единству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и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целостности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Российской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Федерации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 В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соответствии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со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статьями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121-6 и 121-11 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Конституции Российской Федерации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Верховный Совет Российской Федерации констатировал прекращение полномочий Президента Российской Федерации Б. Н. Ельцина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 переход полномочий Президента Российской Федерации к вице-президенту Российской Федерации А. В. Руцкому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 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Заключением Конституционного Суда Российской Федерации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применение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мер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ответственности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предусмотренных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статьей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121-6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Конституции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Российской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Федерации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признано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соответствующим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Конституции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Российской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Федерации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5DDBE-2A86-00BC-A47C-EC29DDA4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70508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 sz="1800" b="1" cap="all">
                <a:ea typeface="+mj-lt"/>
                <a:cs typeface="+mj-lt"/>
              </a:rPr>
              <a:t>ВЕРХОВНЫЙ СОВЕТ РОССИЙСКОЙ ФЕДЕРАЦИИ</a:t>
            </a:r>
            <a:endParaRPr lang="en-US" sz="1800"/>
          </a:p>
          <a:p>
            <a:pPr algn="ctr"/>
            <a:r>
              <a:rPr lang="en-US" sz="1800" b="1" cap="all">
                <a:ea typeface="+mj-lt"/>
                <a:cs typeface="+mj-lt"/>
              </a:rPr>
              <a:t>ПОСТАНОВЛЕНИЕ</a:t>
            </a:r>
            <a:endParaRPr lang="en-US" sz="1800"/>
          </a:p>
          <a:p>
            <a:pPr algn="ctr"/>
            <a:r>
              <a:rPr lang="en-US" sz="1800" b="1" err="1">
                <a:ea typeface="+mj-lt"/>
                <a:cs typeface="+mj-lt"/>
              </a:rPr>
              <a:t>от</a:t>
            </a:r>
            <a:r>
              <a:rPr lang="en-US" sz="1800" b="1">
                <a:ea typeface="+mj-lt"/>
                <a:cs typeface="+mj-lt"/>
              </a:rPr>
              <a:t> 22 </a:t>
            </a:r>
            <a:r>
              <a:rPr lang="en-US" sz="1800" b="1" err="1">
                <a:ea typeface="+mj-lt"/>
                <a:cs typeface="+mj-lt"/>
              </a:rPr>
              <a:t>сентября</a:t>
            </a:r>
            <a:r>
              <a:rPr lang="en-US" sz="1800" b="1">
                <a:ea typeface="+mj-lt"/>
                <a:cs typeface="+mj-lt"/>
              </a:rPr>
              <a:t> 1993 </a:t>
            </a:r>
            <a:r>
              <a:rPr lang="en-US" sz="1800" b="1" err="1">
                <a:ea typeface="+mj-lt"/>
                <a:cs typeface="+mj-lt"/>
              </a:rPr>
              <a:t>года</a:t>
            </a:r>
            <a:r>
              <a:rPr lang="en-US" sz="1800">
                <a:ea typeface="+mj-lt"/>
                <a:cs typeface="+mj-lt"/>
              </a:rPr>
              <a:t> </a:t>
            </a:r>
            <a:r>
              <a:rPr lang="en-US" sz="1800" b="1">
                <a:ea typeface="+mj-lt"/>
                <a:cs typeface="+mj-lt"/>
              </a:rPr>
              <a:t>№ 5790-I</a:t>
            </a:r>
            <a:endParaRPr lang="en-US" sz="1800"/>
          </a:p>
          <a:p>
            <a:pPr algn="ctr"/>
            <a:r>
              <a:rPr lang="en-US" sz="1800" b="1" cap="all">
                <a:ea typeface="+mj-lt"/>
                <a:cs typeface="+mj-lt"/>
              </a:rPr>
              <a:t>О НЕОТЛОЖНЫХ МЕРАХ ПО ПРЕОДОЛЕНИЮ ГОСУДАРСТВЕННОГО ПЕРЕВОРОТА 21 СЕНТЯБРЯ 1993 ГОДА</a:t>
            </a:r>
            <a:endParaRPr lang="en-US" sz="18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8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DA48-6CF9-CCFC-D8EB-FC9B1FF4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Позиция</a:t>
            </a:r>
            <a:r>
              <a:rPr lang="en-US"/>
              <a:t> </a:t>
            </a:r>
            <a:r>
              <a:rPr lang="en-US" err="1"/>
              <a:t>историка</a:t>
            </a:r>
            <a:r>
              <a:rPr lang="en-US"/>
              <a:t> С. В. </a:t>
            </a:r>
            <a:r>
              <a:rPr lang="en-US" err="1"/>
              <a:t>Волкова</a:t>
            </a:r>
          </a:p>
        </p:txBody>
      </p:sp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id="{6B91052D-1D9D-F405-3BD9-F43C86A2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76" y="150091"/>
            <a:ext cx="1682013" cy="1731820"/>
          </a:xfrm>
          <a:prstGeom prst="rect">
            <a:avLst/>
          </a:prstGeom>
        </p:spPr>
      </p:pic>
      <p:pic>
        <p:nvPicPr>
          <p:cNvPr id="7" name="Picture 6" descr="A yellow and black circle&#10;&#10;Description automatically generated">
            <a:extLst>
              <a:ext uri="{FF2B5EF4-FFF2-40B4-BE49-F238E27FC236}">
                <a16:creationId xmlns:a16="http://schemas.microsoft.com/office/drawing/2014/main" id="{B4EE2173-E18E-6A9E-0B36-E5E6CEFD8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4" y="2217775"/>
            <a:ext cx="1390851" cy="1439220"/>
          </a:xfrm>
          <a:prstGeom prst="rect">
            <a:avLst/>
          </a:prstGeom>
        </p:spPr>
      </p:pic>
      <p:pic>
        <p:nvPicPr>
          <p:cNvPr id="9" name="Picture 8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3C2782AC-28A4-ECCD-57EF-6BEE5EDEC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861" y="4865564"/>
            <a:ext cx="1400175" cy="1438275"/>
          </a:xfrm>
          <a:prstGeom prst="rect">
            <a:avLst/>
          </a:prstGeom>
        </p:spPr>
      </p:pic>
      <p:pic>
        <p:nvPicPr>
          <p:cNvPr id="11" name="Picture 10" descr="A red white and blue flag&#10;&#10;Description automatically generated">
            <a:extLst>
              <a:ext uri="{FF2B5EF4-FFF2-40B4-BE49-F238E27FC236}">
                <a16:creationId xmlns:a16="http://schemas.microsoft.com/office/drawing/2014/main" id="{F7401AF9-4932-D96E-F6B3-FC975E44C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043" y="4870542"/>
            <a:ext cx="1387627" cy="1453192"/>
          </a:xfrm>
          <a:prstGeom prst="rect">
            <a:avLst/>
          </a:prstGeom>
        </p:spPr>
      </p:pic>
      <p:pic>
        <p:nvPicPr>
          <p:cNvPr id="13" name="Picture 12" descr="A red white and blue flag&#10;&#10;Description automatically generated">
            <a:extLst>
              <a:ext uri="{FF2B5EF4-FFF2-40B4-BE49-F238E27FC236}">
                <a16:creationId xmlns:a16="http://schemas.microsoft.com/office/drawing/2014/main" id="{BF9E7FAA-12C1-EE40-A7BF-EE38E6952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283" y="2220337"/>
            <a:ext cx="1388998" cy="1440584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E42F0BB-5129-3ABD-65EA-9278FAA3590D}"/>
              </a:ext>
            </a:extLst>
          </p:cNvPr>
          <p:cNvSpPr/>
          <p:nvPr/>
        </p:nvSpPr>
        <p:spPr>
          <a:xfrm>
            <a:off x="3051275" y="2707724"/>
            <a:ext cx="2092833" cy="463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white silhouette of a crossed shotguns&#10;&#10;Description automatically generated">
            <a:extLst>
              <a:ext uri="{FF2B5EF4-FFF2-40B4-BE49-F238E27FC236}">
                <a16:creationId xmlns:a16="http://schemas.microsoft.com/office/drawing/2014/main" id="{C3A97276-764D-FAF4-F3C6-756E205EEB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1067" y="3755570"/>
            <a:ext cx="1198238" cy="95794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C17F7E9-3FC3-993E-2820-1AA03A2E2476}"/>
              </a:ext>
            </a:extLst>
          </p:cNvPr>
          <p:cNvSpPr/>
          <p:nvPr/>
        </p:nvSpPr>
        <p:spPr>
          <a:xfrm>
            <a:off x="6545589" y="5374723"/>
            <a:ext cx="2092833" cy="463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white cross on a black background&#10;&#10;Description automatically generated">
            <a:extLst>
              <a:ext uri="{FF2B5EF4-FFF2-40B4-BE49-F238E27FC236}">
                <a16:creationId xmlns:a16="http://schemas.microsoft.com/office/drawing/2014/main" id="{24370AB2-8319-B286-F1FC-8C7A3293F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147" y="2828926"/>
            <a:ext cx="508908" cy="830035"/>
          </a:xfrm>
          <a:prstGeom prst="rect">
            <a:avLst/>
          </a:prstGeom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14CA6964-91CE-00C4-F5C2-39AA55EA1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" y="7071279"/>
            <a:ext cx="11090274" cy="39796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3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F7882-C164-9603-25E0-4A795F17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149997"/>
          </a:xfrm>
        </p:spPr>
        <p:txBody>
          <a:bodyPr wrap="square" anchor="b">
            <a:normAutofit/>
          </a:bodyPr>
          <a:lstStyle/>
          <a:p>
            <a:r>
              <a:rPr lang="en-US" sz="1600" err="1"/>
              <a:t>Фрагменты</a:t>
            </a:r>
            <a:r>
              <a:rPr lang="en-US" sz="1600"/>
              <a:t> </a:t>
            </a:r>
            <a:r>
              <a:rPr lang="en-US" sz="1600" err="1"/>
              <a:t>из</a:t>
            </a:r>
            <a:r>
              <a:rPr lang="en-US" sz="1600"/>
              <a:t> </a:t>
            </a:r>
            <a:r>
              <a:rPr lang="en-US" sz="1600" err="1"/>
              <a:t>статей</a:t>
            </a:r>
            <a:r>
              <a:rPr lang="en-US" sz="1600"/>
              <a:t> </a:t>
            </a:r>
            <a:r>
              <a:rPr lang="en-US" sz="1600" err="1"/>
              <a:t>Волкова</a:t>
            </a:r>
            <a:r>
              <a:rPr lang="en-US" sz="1600"/>
              <a:t> "К </a:t>
            </a:r>
            <a:r>
              <a:rPr lang="en-US" sz="1600" err="1"/>
              <a:t>вопросу</a:t>
            </a:r>
            <a:r>
              <a:rPr lang="en-US" sz="1600"/>
              <a:t> о </a:t>
            </a:r>
            <a:r>
              <a:rPr lang="en-US" sz="1600" err="1"/>
              <a:t>коммунистической</a:t>
            </a:r>
            <a:r>
              <a:rPr lang="en-US" sz="1600"/>
              <a:t> </a:t>
            </a:r>
            <a:r>
              <a:rPr lang="ru-RU" sz="1600">
                <a:latin typeface="Times New Roman"/>
                <a:cs typeface="Times New Roman"/>
              </a:rPr>
              <a:t>«д</a:t>
            </a:r>
            <a:r>
              <a:rPr lang="en-US" sz="1600" err="1"/>
              <a:t>ержавности</a:t>
            </a:r>
            <a:r>
              <a:rPr lang="ru-RU" sz="1600">
                <a:latin typeface="Times New Roman"/>
                <a:cs typeface="Times New Roman"/>
              </a:rPr>
              <a:t>»</a:t>
            </a:r>
            <a:r>
              <a:rPr lang="en-US" sz="1600"/>
              <a:t>" и "О </a:t>
            </a:r>
            <a:r>
              <a:rPr lang="en-US" sz="1600" err="1"/>
              <a:t>характере</a:t>
            </a:r>
            <a:r>
              <a:rPr lang="en-US" sz="1600"/>
              <a:t> </a:t>
            </a:r>
            <a:r>
              <a:rPr lang="en-US" sz="1600" err="1"/>
              <a:t>современной</a:t>
            </a:r>
            <a:r>
              <a:rPr lang="en-US" sz="1600"/>
              <a:t> </a:t>
            </a:r>
            <a:r>
              <a:rPr lang="en-US" sz="1600" err="1"/>
              <a:t>политической</a:t>
            </a:r>
            <a:r>
              <a:rPr lang="en-US" sz="1600"/>
              <a:t> </a:t>
            </a:r>
            <a:r>
              <a:rPr lang="en-US" sz="1600" err="1"/>
              <a:t>элиты</a:t>
            </a:r>
            <a:r>
              <a:rPr lang="en-US" sz="1600" dirty="0"/>
              <a:t>":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E567AA-9E07-E286-17CB-1AE2A2D3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19809"/>
            <a:ext cx="3565525" cy="4498395"/>
          </a:xfrm>
        </p:spPr>
        <p:txBody>
          <a:bodyPr anchor="t">
            <a:normAutofit fontScale="85000" lnSpcReduction="10000"/>
          </a:bodyPr>
          <a:lstStyle/>
          <a:p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«учитывая </a:t>
            </a:r>
            <a:r>
              <a:rPr lang="ru-RU" sz="1200" i="1" dirty="0" err="1">
                <a:solidFill>
                  <a:schemeClr val="tx1"/>
                </a:solidFill>
                <a:latin typeface="Times New Roman"/>
                <a:cs typeface="Times New Roman"/>
              </a:rPr>
              <a:t>взаимоисключаемость</a:t>
            </a:r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 России</a:t>
            </a:r>
            <a:r>
              <a:rPr lang="ru-RU" sz="1200" i="1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1</a:t>
            </a:r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 и Совдепии, всякий политический режим может быть в реальности наследником и продолжателем лишь чего-то одного из них.»</a:t>
            </a:r>
          </a:p>
          <a:p>
            <a:r>
              <a:rPr lang="ru-RU" sz="1200" i="1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«Какие бы изменения ни претерпевала российская государственность за многие столетия (менялась её территория, столицы, династии) никогда не прерывалась преемственность в её развитии: при всех различиях в образе правления и системе государственных институтов всякая последующая государственная власть и считала себя и являлась на деле прямой продолжательницей и наследницей предыдущей. Линия эта прервалась только в 1917 году, когда новая власть, порожденная шайкой международных преступников, полностью порвала со всей предшествующей традицией.»</a:t>
            </a:r>
          </a:p>
          <a:p>
            <a:r>
              <a:rPr lang="ru-RU" sz="1200" i="1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«Между тем, даже к моменту высшего пика «демократического правления» — на весну 1993 года среди двух сотен человек, реально управлявших страной, три четверти (75%) были представителями старой номенклатуры, а коммунистами были 9 из 10. Доля тех, кого можно с натяжкой отнести к «младшим научным сотрудникам» (это, как правило, заведующие отделами и секторами), не превышала четверти, да и из них лишь 10% не состояли в КПСС (наиболее впечатляюще выглядел состав местных властей: 92% коммунистов, причем представителей номенклатуры 87,5%).»</a:t>
            </a:r>
            <a:endParaRPr lang="ru-RU" sz="1200" dirty="0">
              <a:solidFill>
                <a:schemeClr val="tx1"/>
              </a:solidFill>
              <a:latin typeface="Times New Roman"/>
              <a:ea typeface="Source Sans Pro"/>
              <a:cs typeface="Times New Roman"/>
            </a:endParaRPr>
          </a:p>
        </p:txBody>
      </p:sp>
      <p:pic>
        <p:nvPicPr>
          <p:cNvPr id="4" name="Content Placeholder 3" descr="Picture background">
            <a:extLst>
              <a:ext uri="{FF2B5EF4-FFF2-40B4-BE49-F238E27FC236}">
                <a16:creationId xmlns:a16="http://schemas.microsoft.com/office/drawing/2014/main" id="{E534117E-F032-69DE-0008-57EC0D5AF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1" r="9998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3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8045-7E76-FDCF-84C2-1BF8AC5F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0307829" cy="1321115"/>
          </a:xfrm>
        </p:spPr>
        <p:txBody>
          <a:bodyPr/>
          <a:lstStyle/>
          <a:p>
            <a:pPr algn="ctr"/>
            <a:r>
              <a:rPr lang="en-US"/>
              <a:t>Позиция некрокоммунистов</a:t>
            </a:r>
          </a:p>
        </p:txBody>
      </p:sp>
      <p:pic>
        <p:nvPicPr>
          <p:cNvPr id="4" name="Content Placeholder 3" descr="A red background with a symbol and text&#10;&#10;Description automatically generated">
            <a:extLst>
              <a:ext uri="{FF2B5EF4-FFF2-40B4-BE49-F238E27FC236}">
                <a16:creationId xmlns:a16="http://schemas.microsoft.com/office/drawing/2014/main" id="{2D21B634-6D4B-BC8C-EC63-8DAE2166F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7177" y="126427"/>
            <a:ext cx="1582757" cy="175688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E018CE2-EEF7-B4F4-A612-D01F24C325CD}"/>
              </a:ext>
            </a:extLst>
          </p:cNvPr>
          <p:cNvSpPr/>
          <p:nvPr/>
        </p:nvSpPr>
        <p:spPr>
          <a:xfrm>
            <a:off x="4391538" y="2771388"/>
            <a:ext cx="2092833" cy="463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yellow and black circle&#10;&#10;Description automatically generated">
            <a:extLst>
              <a:ext uri="{FF2B5EF4-FFF2-40B4-BE49-F238E27FC236}">
                <a16:creationId xmlns:a16="http://schemas.microsoft.com/office/drawing/2014/main" id="{25943C97-2384-E02A-AAA1-EFCCED2B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40" y="2316076"/>
            <a:ext cx="1390851" cy="1439220"/>
          </a:xfrm>
          <a:prstGeom prst="rect">
            <a:avLst/>
          </a:prstGeom>
        </p:spPr>
      </p:pic>
      <p:pic>
        <p:nvPicPr>
          <p:cNvPr id="10" name="Picture 9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1C6F06DD-0EF1-96CE-01C4-E2BB575E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485" y="2285320"/>
            <a:ext cx="1400175" cy="1438275"/>
          </a:xfrm>
          <a:prstGeom prst="rect">
            <a:avLst/>
          </a:prstGeom>
        </p:spPr>
      </p:pic>
      <p:pic>
        <p:nvPicPr>
          <p:cNvPr id="12" name="Picture 11" descr="A red white and blue flag&#10;&#10;Description automatically generated">
            <a:extLst>
              <a:ext uri="{FF2B5EF4-FFF2-40B4-BE49-F238E27FC236}">
                <a16:creationId xmlns:a16="http://schemas.microsoft.com/office/drawing/2014/main" id="{E5AEE5C4-5DF4-3A04-24D5-DAD0E2E6D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672" y="4826999"/>
            <a:ext cx="1387627" cy="1453192"/>
          </a:xfrm>
          <a:prstGeom prst="rect">
            <a:avLst/>
          </a:prstGeom>
        </p:spPr>
      </p:pic>
      <p:pic>
        <p:nvPicPr>
          <p:cNvPr id="14" name="Picture 13" descr="A red circle with black background&#10;&#10;Description automatically generated">
            <a:extLst>
              <a:ext uri="{FF2B5EF4-FFF2-40B4-BE49-F238E27FC236}">
                <a16:creationId xmlns:a16="http://schemas.microsoft.com/office/drawing/2014/main" id="{0AE9D502-1256-1AEE-8FC2-C7DE774F1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473" y="2364922"/>
            <a:ext cx="439512" cy="451759"/>
          </a:xfrm>
          <a:prstGeom prst="rect">
            <a:avLst/>
          </a:prstGeom>
        </p:spPr>
      </p:pic>
      <p:pic>
        <p:nvPicPr>
          <p:cNvPr id="16" name="Picture 15" descr="A red white and blue flag&#10;&#10;Description automatically generated">
            <a:extLst>
              <a:ext uri="{FF2B5EF4-FFF2-40B4-BE49-F238E27FC236}">
                <a16:creationId xmlns:a16="http://schemas.microsoft.com/office/drawing/2014/main" id="{1945AEC5-7FA3-F7B4-2F1F-4F245815A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589" y="2361520"/>
            <a:ext cx="465364" cy="447676"/>
          </a:xfrm>
          <a:prstGeom prst="rect">
            <a:avLst/>
          </a:prstGeom>
        </p:spPr>
      </p:pic>
      <p:pic>
        <p:nvPicPr>
          <p:cNvPr id="18" name="Picture 17" descr="A white silhouette of a crossed shotguns&#10;&#10;Description automatically generated">
            <a:extLst>
              <a:ext uri="{FF2B5EF4-FFF2-40B4-BE49-F238E27FC236}">
                <a16:creationId xmlns:a16="http://schemas.microsoft.com/office/drawing/2014/main" id="{12E5FEB5-F283-44FD-65C2-63C1CB92E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096" y="2351313"/>
            <a:ext cx="545096" cy="4463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8CB6D9-32D4-F27B-A8E0-89AF8E18DAFF}"/>
              </a:ext>
            </a:extLst>
          </p:cNvPr>
          <p:cNvSpPr txBox="1"/>
          <p:nvPr/>
        </p:nvSpPr>
        <p:spPr>
          <a:xfrm>
            <a:off x="5657850" y="2008414"/>
            <a:ext cx="544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Source Sans Pro"/>
              </a:rPr>
              <a:t>?</a:t>
            </a:r>
          </a:p>
        </p:txBody>
      </p:sp>
      <p:pic>
        <p:nvPicPr>
          <p:cNvPr id="22" name="Picture 21" descr="A white silhouette of a crossed shotguns&#10;&#10;Description automatically generated">
            <a:extLst>
              <a:ext uri="{FF2B5EF4-FFF2-40B4-BE49-F238E27FC236}">
                <a16:creationId xmlns:a16="http://schemas.microsoft.com/office/drawing/2014/main" id="{7D5969F4-D5AA-4821-5423-94A9DCD31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0010" y="3755570"/>
            <a:ext cx="1198238" cy="9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3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aper with writing on it&#10;&#10;Description automatically generated">
            <a:extLst>
              <a:ext uri="{FF2B5EF4-FFF2-40B4-BE49-F238E27FC236}">
                <a16:creationId xmlns:a16="http://schemas.microsoft.com/office/drawing/2014/main" id="{7563CE18-7C4C-A658-A4E9-7C8AC046B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184" y="-81"/>
            <a:ext cx="4629024" cy="6854905"/>
          </a:xfrm>
        </p:spPr>
      </p:pic>
      <p:pic>
        <p:nvPicPr>
          <p:cNvPr id="5" name="Picture 4" descr="Picture background">
            <a:extLst>
              <a:ext uri="{FF2B5EF4-FFF2-40B4-BE49-F238E27FC236}">
                <a16:creationId xmlns:a16="http://schemas.microsoft.com/office/drawing/2014/main" id="{93E11D70-A3AE-C17D-826C-1499423B3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-889"/>
            <a:ext cx="2743200" cy="2064258"/>
          </a:xfrm>
          <a:prstGeom prst="rect">
            <a:avLst/>
          </a:prstGeom>
        </p:spPr>
      </p:pic>
      <p:pic>
        <p:nvPicPr>
          <p:cNvPr id="6" name="Picture 5" descr="Picture background">
            <a:extLst>
              <a:ext uri="{FF2B5EF4-FFF2-40B4-BE49-F238E27FC236}">
                <a16:creationId xmlns:a16="http://schemas.microsoft.com/office/drawing/2014/main" id="{19424768-1F93-273A-0DC6-C5501AC99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5281676"/>
            <a:ext cx="2743200" cy="1577848"/>
          </a:xfrm>
          <a:prstGeom prst="rect">
            <a:avLst/>
          </a:prstGeom>
        </p:spPr>
      </p:pic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1778453D-7668-709B-AA88-E61D35DD1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849" y="2859"/>
            <a:ext cx="4832580" cy="6852281"/>
          </a:xfrm>
          <a:prstGeom prst="rect">
            <a:avLst/>
          </a:prstGeom>
        </p:spPr>
      </p:pic>
      <p:pic>
        <p:nvPicPr>
          <p:cNvPr id="8" name="Picture 7" descr="Picture background">
            <a:extLst>
              <a:ext uri="{FF2B5EF4-FFF2-40B4-BE49-F238E27FC236}">
                <a16:creationId xmlns:a16="http://schemas.microsoft.com/office/drawing/2014/main" id="{E2F3C6EB-9999-92DA-315D-0DA475986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0" y="3744595"/>
            <a:ext cx="2743200" cy="1543050"/>
          </a:xfrm>
          <a:prstGeom prst="rect">
            <a:avLst/>
          </a:prstGeom>
        </p:spPr>
      </p:pic>
      <p:pic>
        <p:nvPicPr>
          <p:cNvPr id="9" name="Picture 8" descr="Picture background">
            <a:extLst>
              <a:ext uri="{FF2B5EF4-FFF2-40B4-BE49-F238E27FC236}">
                <a16:creationId xmlns:a16="http://schemas.microsoft.com/office/drawing/2014/main" id="{6051ADB6-F084-6AD0-AC86-13A36208D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7808" y="2056750"/>
            <a:ext cx="2732467" cy="16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9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30A9-EE14-1F86-E310-FC18507D0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3" y="527504"/>
            <a:ext cx="9328114" cy="1419085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Позиция</a:t>
            </a:r>
            <a:r>
              <a:rPr lang="en-US" dirty="0"/>
              <a:t> </a:t>
            </a:r>
            <a:r>
              <a:rPr lang="en-US" dirty="0" err="1"/>
              <a:t>коммунистов</a:t>
            </a:r>
            <a:r>
              <a:rPr lang="en-US"/>
              <a:t>(</a:t>
            </a:r>
            <a:r>
              <a:rPr lang="en-US" err="1"/>
              <a:t>внесистемных</a:t>
            </a:r>
            <a:r>
              <a:rPr lang="en-US"/>
              <a:t>)</a:t>
            </a:r>
            <a:endParaRPr lang="en-US" err="1"/>
          </a:p>
        </p:txBody>
      </p:sp>
      <p:pic>
        <p:nvPicPr>
          <p:cNvPr id="5" name="Picture 4" descr="A yellow and black circle&#10;&#10;Description automatically generated">
            <a:extLst>
              <a:ext uri="{FF2B5EF4-FFF2-40B4-BE49-F238E27FC236}">
                <a16:creationId xmlns:a16="http://schemas.microsoft.com/office/drawing/2014/main" id="{3CF92C5F-0CEB-A372-E13C-915D8E14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23" y="2134977"/>
            <a:ext cx="1390851" cy="1439220"/>
          </a:xfrm>
          <a:prstGeom prst="rect">
            <a:avLst/>
          </a:prstGeom>
        </p:spPr>
      </p:pic>
      <p:pic>
        <p:nvPicPr>
          <p:cNvPr id="7" name="Picture 6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08A1B487-170C-925D-6DA8-26CA684A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813" y="4541962"/>
            <a:ext cx="1400175" cy="1438275"/>
          </a:xfrm>
          <a:prstGeom prst="rect">
            <a:avLst/>
          </a:prstGeom>
        </p:spPr>
      </p:pic>
      <p:pic>
        <p:nvPicPr>
          <p:cNvPr id="9" name="Picture 8" descr="A white silhouette of a crossed shotguns&#10;&#10;Description automatically generated">
            <a:extLst>
              <a:ext uri="{FF2B5EF4-FFF2-40B4-BE49-F238E27FC236}">
                <a16:creationId xmlns:a16="http://schemas.microsoft.com/office/drawing/2014/main" id="{1AE574D5-C89B-F7B9-A776-F3D9F3FCC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22" y="3584038"/>
            <a:ext cx="1198238" cy="957944"/>
          </a:xfrm>
          <a:prstGeom prst="rect">
            <a:avLst/>
          </a:prstGeom>
        </p:spPr>
      </p:pic>
      <p:pic>
        <p:nvPicPr>
          <p:cNvPr id="11" name="Picture 10" descr="A red white and blue flag&#10;&#10;Description automatically generated">
            <a:extLst>
              <a:ext uri="{FF2B5EF4-FFF2-40B4-BE49-F238E27FC236}">
                <a16:creationId xmlns:a16="http://schemas.microsoft.com/office/drawing/2014/main" id="{36E815E1-33F7-219C-25EC-2A9904CC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347" y="2139151"/>
            <a:ext cx="1387627" cy="145319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AA5947-B26C-FA38-6B8A-CDF98890F408}"/>
              </a:ext>
            </a:extLst>
          </p:cNvPr>
          <p:cNvSpPr/>
          <p:nvPr/>
        </p:nvSpPr>
        <p:spPr>
          <a:xfrm>
            <a:off x="1896729" y="2629214"/>
            <a:ext cx="2375863" cy="463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white cross on a black background&#10;&#10;Description automatically generated">
            <a:extLst>
              <a:ext uri="{FF2B5EF4-FFF2-40B4-BE49-F238E27FC236}">
                <a16:creationId xmlns:a16="http://schemas.microsoft.com/office/drawing/2014/main" id="{326FBA04-77B1-7C94-1B6B-FE68297EE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460" y="5147584"/>
            <a:ext cx="508908" cy="830035"/>
          </a:xfrm>
          <a:prstGeom prst="rect">
            <a:avLst/>
          </a:prstGeom>
        </p:spPr>
      </p:pic>
      <p:pic>
        <p:nvPicPr>
          <p:cNvPr id="16" name="Picture 15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5D7CC144-9DB6-14F7-F10F-B0C379A7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839" y="100589"/>
            <a:ext cx="1400175" cy="1438275"/>
          </a:xfrm>
          <a:prstGeom prst="rect">
            <a:avLst/>
          </a:prstGeom>
        </p:spPr>
      </p:pic>
      <p:pic>
        <p:nvPicPr>
          <p:cNvPr id="18" name="Picture 17" descr="A red white and blue flag&#10;&#10;Description automatically generated">
            <a:extLst>
              <a:ext uri="{FF2B5EF4-FFF2-40B4-BE49-F238E27FC236}">
                <a16:creationId xmlns:a16="http://schemas.microsoft.com/office/drawing/2014/main" id="{785D6272-C20C-CFDB-04AA-6B23B7CE8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540" y="2144137"/>
            <a:ext cx="1388998" cy="144058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86C74468-039A-B4B4-CEB4-7FD18CEDD666}"/>
              </a:ext>
            </a:extLst>
          </p:cNvPr>
          <p:cNvSpPr/>
          <p:nvPr/>
        </p:nvSpPr>
        <p:spPr>
          <a:xfrm>
            <a:off x="5653026" y="2629214"/>
            <a:ext cx="4456485" cy="463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red circle with yellow text&#10;&#10;Description automatically generated">
            <a:extLst>
              <a:ext uri="{FF2B5EF4-FFF2-40B4-BE49-F238E27FC236}">
                <a16:creationId xmlns:a16="http://schemas.microsoft.com/office/drawing/2014/main" id="{A3F133C6-B6C8-724F-6B13-E0C7238BF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3594" y="4538663"/>
            <a:ext cx="1409699" cy="143827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B2C843D-0D7D-3899-D5BC-6B22BE9384AD}"/>
              </a:ext>
            </a:extLst>
          </p:cNvPr>
          <p:cNvSpPr/>
          <p:nvPr/>
        </p:nvSpPr>
        <p:spPr>
          <a:xfrm>
            <a:off x="5665168" y="5035616"/>
            <a:ext cx="1864232" cy="4527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84C00900-39A9-233A-5A06-BDA367C68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8623" y="6172199"/>
            <a:ext cx="519070" cy="457201"/>
          </a:xfrm>
          <a:prstGeom prst="rect">
            <a:avLst/>
          </a:prstGeom>
        </p:spPr>
      </p:pic>
      <p:pic>
        <p:nvPicPr>
          <p:cNvPr id="26" name="Picture 25" descr="A person with a mustache&#10;&#10;Description automatically generated">
            <a:extLst>
              <a:ext uri="{FF2B5EF4-FFF2-40B4-BE49-F238E27FC236}">
                <a16:creationId xmlns:a16="http://schemas.microsoft.com/office/drawing/2014/main" id="{F7A35103-AF27-C55D-408E-4F4E41A9F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3238" y="6172201"/>
            <a:ext cx="517379" cy="478971"/>
          </a:xfrm>
          <a:prstGeom prst="rect">
            <a:avLst/>
          </a:prstGeom>
        </p:spPr>
      </p:pic>
      <p:pic>
        <p:nvPicPr>
          <p:cNvPr id="27" name="Picture 26" descr="A person with blue eyes&#10;&#10;Description automatically generated">
            <a:extLst>
              <a:ext uri="{FF2B5EF4-FFF2-40B4-BE49-F238E27FC236}">
                <a16:creationId xmlns:a16="http://schemas.microsoft.com/office/drawing/2014/main" id="{F84C0918-516F-DFA1-BFCE-974EE1B4A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0494" y="6161315"/>
            <a:ext cx="515727" cy="478971"/>
          </a:xfrm>
          <a:prstGeom prst="rect">
            <a:avLst/>
          </a:prstGeom>
        </p:spPr>
      </p:pic>
      <p:pic>
        <p:nvPicPr>
          <p:cNvPr id="28" name="Picture 27" descr="A person with grey hair and a white shirt&#10;&#10;Description automatically generated">
            <a:extLst>
              <a:ext uri="{FF2B5EF4-FFF2-40B4-BE49-F238E27FC236}">
                <a16:creationId xmlns:a16="http://schemas.microsoft.com/office/drawing/2014/main" id="{844EA104-1BBF-542C-445D-00E20FA3EF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3767" y="6161314"/>
            <a:ext cx="516726" cy="478973"/>
          </a:xfrm>
          <a:prstGeom prst="rect">
            <a:avLst/>
          </a:prstGeom>
        </p:spPr>
      </p:pic>
      <p:pic>
        <p:nvPicPr>
          <p:cNvPr id="29" name="Picture 28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CFCF6768-3CC1-5DC6-A422-4B2D42C20F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3423" y="6161994"/>
            <a:ext cx="532040" cy="477614"/>
          </a:xfrm>
          <a:prstGeom prst="rect">
            <a:avLst/>
          </a:prstGeom>
        </p:spPr>
      </p:pic>
      <p:pic>
        <p:nvPicPr>
          <p:cNvPr id="30" name="Picture 29" descr="A person with white hair&#10;&#10;Description automatically generated">
            <a:extLst>
              <a:ext uri="{FF2B5EF4-FFF2-40B4-BE49-F238E27FC236}">
                <a16:creationId xmlns:a16="http://schemas.microsoft.com/office/drawing/2014/main" id="{4894F67F-5428-44A1-0351-7B875CBEFB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07323" y="6138862"/>
            <a:ext cx="499383" cy="491218"/>
          </a:xfrm>
          <a:prstGeom prst="rect">
            <a:avLst/>
          </a:prstGeom>
        </p:spPr>
      </p:pic>
      <p:pic>
        <p:nvPicPr>
          <p:cNvPr id="31" name="Picture 30" descr="A person with grey hair and a black background&#10;&#10;Description automatically generated">
            <a:extLst>
              <a:ext uri="{FF2B5EF4-FFF2-40B4-BE49-F238E27FC236}">
                <a16:creationId xmlns:a16="http://schemas.microsoft.com/office/drawing/2014/main" id="{4A0C8F16-BC1F-A797-E2B6-29773CA67E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31172" y="6149748"/>
            <a:ext cx="517075" cy="4803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925000-2F85-318E-3CAC-8128089A3D51}"/>
              </a:ext>
            </a:extLst>
          </p:cNvPr>
          <p:cNvSpPr txBox="1"/>
          <p:nvPr/>
        </p:nvSpPr>
        <p:spPr>
          <a:xfrm>
            <a:off x="6093279" y="6197089"/>
            <a:ext cx="5014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Source Sans Pro"/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327BE3-68A1-A7FD-6DD1-3A4C1C4A2B2F}"/>
              </a:ext>
            </a:extLst>
          </p:cNvPr>
          <p:cNvSpPr txBox="1"/>
          <p:nvPr/>
        </p:nvSpPr>
        <p:spPr>
          <a:xfrm>
            <a:off x="6866164" y="6188528"/>
            <a:ext cx="544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Source Sans Pro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9966B8-44FB-1B9B-B517-380BF6A14096}"/>
              </a:ext>
            </a:extLst>
          </p:cNvPr>
          <p:cNvSpPr txBox="1"/>
          <p:nvPr/>
        </p:nvSpPr>
        <p:spPr>
          <a:xfrm>
            <a:off x="7693479" y="6199414"/>
            <a:ext cx="5014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Source Sans Pro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62A7F4-EDD3-5DDF-81FB-26D0B7F6CAB3}"/>
              </a:ext>
            </a:extLst>
          </p:cNvPr>
          <p:cNvSpPr txBox="1"/>
          <p:nvPr/>
        </p:nvSpPr>
        <p:spPr>
          <a:xfrm>
            <a:off x="8561277" y="6199414"/>
            <a:ext cx="3216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Source Sans Pro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11676-89F0-FE31-A881-6FBB4FB39D79}"/>
              </a:ext>
            </a:extLst>
          </p:cNvPr>
          <p:cNvSpPr txBox="1"/>
          <p:nvPr/>
        </p:nvSpPr>
        <p:spPr>
          <a:xfrm>
            <a:off x="9304564" y="6197089"/>
            <a:ext cx="4158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Source Sans Pro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D10917-675F-988B-3AB9-EDFA396A919B}"/>
              </a:ext>
            </a:extLst>
          </p:cNvPr>
          <p:cNvSpPr txBox="1"/>
          <p:nvPr/>
        </p:nvSpPr>
        <p:spPr>
          <a:xfrm>
            <a:off x="10012136" y="6199414"/>
            <a:ext cx="544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Source Sans Pr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701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 background">
            <a:extLst>
              <a:ext uri="{FF2B5EF4-FFF2-40B4-BE49-F238E27FC236}">
                <a16:creationId xmlns:a16="http://schemas.microsoft.com/office/drawing/2014/main" id="{2ECEA929-04E6-CB05-3AE2-4E9281BD4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7" y="-1020"/>
            <a:ext cx="3048000" cy="2286000"/>
          </a:xfrm>
        </p:spPr>
      </p:pic>
      <p:pic>
        <p:nvPicPr>
          <p:cNvPr id="5" name="Picture 4" descr="Picture background">
            <a:extLst>
              <a:ext uri="{FF2B5EF4-FFF2-40B4-BE49-F238E27FC236}">
                <a16:creationId xmlns:a16="http://schemas.microsoft.com/office/drawing/2014/main" id="{257A797D-3DC4-7B8B-D891-150719A4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09" y="-1917"/>
            <a:ext cx="2893290" cy="2289833"/>
          </a:xfrm>
          <a:prstGeom prst="rect">
            <a:avLst/>
          </a:prstGeom>
        </p:spPr>
      </p:pic>
      <p:pic>
        <p:nvPicPr>
          <p:cNvPr id="6" name="Picture 5" descr="Picture background">
            <a:extLst>
              <a:ext uri="{FF2B5EF4-FFF2-40B4-BE49-F238E27FC236}">
                <a16:creationId xmlns:a16="http://schemas.microsoft.com/office/drawing/2014/main" id="{5342DAE7-64E9-C7A6-DDB8-1BE714D79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218" y="-3671"/>
            <a:ext cx="2893290" cy="2293342"/>
          </a:xfrm>
          <a:prstGeom prst="rect">
            <a:avLst/>
          </a:prstGeom>
        </p:spPr>
      </p:pic>
      <p:pic>
        <p:nvPicPr>
          <p:cNvPr id="7" name="Picture 6" descr="Для бывшего советского народа все 90-ые прошли в надежде на лучшую жизнь">
            <a:extLst>
              <a:ext uri="{FF2B5EF4-FFF2-40B4-BE49-F238E27FC236}">
                <a16:creationId xmlns:a16="http://schemas.microsoft.com/office/drawing/2014/main" id="{0CB0E99A-DECA-59CE-AD73-F4F6BD78F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127" y="889"/>
            <a:ext cx="3343563" cy="2284222"/>
          </a:xfrm>
          <a:prstGeom prst="rect">
            <a:avLst/>
          </a:prstGeom>
        </p:spPr>
      </p:pic>
      <p:pic>
        <p:nvPicPr>
          <p:cNvPr id="8" name="Picture 7" descr="Picture background">
            <a:extLst>
              <a:ext uri="{FF2B5EF4-FFF2-40B4-BE49-F238E27FC236}">
                <a16:creationId xmlns:a16="http://schemas.microsoft.com/office/drawing/2014/main" id="{68CF256D-1B01-37C4-0BEB-21C9175FE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" y="2281728"/>
            <a:ext cx="3408438" cy="2074079"/>
          </a:xfrm>
          <a:prstGeom prst="rect">
            <a:avLst/>
          </a:prstGeom>
        </p:spPr>
      </p:pic>
      <p:pic>
        <p:nvPicPr>
          <p:cNvPr id="9" name="Picture 8" descr="Picture background">
            <a:extLst>
              <a:ext uri="{FF2B5EF4-FFF2-40B4-BE49-F238E27FC236}">
                <a16:creationId xmlns:a16="http://schemas.microsoft.com/office/drawing/2014/main" id="{AA36533D-3418-C5FF-FC24-31D20D867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114" y="2292561"/>
            <a:ext cx="4896151" cy="2587354"/>
          </a:xfrm>
          <a:prstGeom prst="rect">
            <a:avLst/>
          </a:prstGeom>
        </p:spPr>
      </p:pic>
      <p:pic>
        <p:nvPicPr>
          <p:cNvPr id="11" name="Picture 10" descr="Picture background">
            <a:extLst>
              <a:ext uri="{FF2B5EF4-FFF2-40B4-BE49-F238E27FC236}">
                <a16:creationId xmlns:a16="http://schemas.microsoft.com/office/drawing/2014/main" id="{F9AD48E0-9D10-0F2E-ABEA-C71DC1E456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590" y="2296886"/>
            <a:ext cx="3892247" cy="2578705"/>
          </a:xfrm>
          <a:prstGeom prst="rect">
            <a:avLst/>
          </a:prstGeom>
        </p:spPr>
      </p:pic>
      <p:pic>
        <p:nvPicPr>
          <p:cNvPr id="12" name="Picture 11" descr="Picture background">
            <a:extLst>
              <a:ext uri="{FF2B5EF4-FFF2-40B4-BE49-F238E27FC236}">
                <a16:creationId xmlns:a16="http://schemas.microsoft.com/office/drawing/2014/main" id="{5D435C9C-1169-A539-0D4A-9E389EB511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838" y="4344834"/>
            <a:ext cx="3420533" cy="2498427"/>
          </a:xfrm>
          <a:prstGeom prst="rect">
            <a:avLst/>
          </a:prstGeom>
        </p:spPr>
      </p:pic>
      <p:pic>
        <p:nvPicPr>
          <p:cNvPr id="13" name="Picture 12" descr="Picture background">
            <a:extLst>
              <a:ext uri="{FF2B5EF4-FFF2-40B4-BE49-F238E27FC236}">
                <a16:creationId xmlns:a16="http://schemas.microsoft.com/office/drawing/2014/main" id="{F850B7A3-D9E7-DAB8-3484-C78596F21B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8114" y="4870905"/>
            <a:ext cx="4903409" cy="1990572"/>
          </a:xfrm>
          <a:prstGeom prst="rect">
            <a:avLst/>
          </a:prstGeom>
        </p:spPr>
      </p:pic>
      <p:pic>
        <p:nvPicPr>
          <p:cNvPr id="2" name="Picture 1" descr="Picture background">
            <a:extLst>
              <a:ext uri="{FF2B5EF4-FFF2-40B4-BE49-F238E27FC236}">
                <a16:creationId xmlns:a16="http://schemas.microsoft.com/office/drawing/2014/main" id="{29568140-0483-A24C-34BF-AEA7A51E65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2571" y="4876583"/>
            <a:ext cx="1959428" cy="1992522"/>
          </a:xfrm>
          <a:prstGeom prst="rect">
            <a:avLst/>
          </a:prstGeom>
        </p:spPr>
      </p:pic>
      <p:pic>
        <p:nvPicPr>
          <p:cNvPr id="10" name="Picture 9" descr="Picture background">
            <a:extLst>
              <a:ext uri="{FF2B5EF4-FFF2-40B4-BE49-F238E27FC236}">
                <a16:creationId xmlns:a16="http://schemas.microsoft.com/office/drawing/2014/main" id="{8D13BED6-408A-21F1-2B27-8421DC12E7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6686" y="4865914"/>
            <a:ext cx="1959429" cy="199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8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4D0E-E212-0377-BC4D-053A466C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9212000" cy="1332000"/>
          </a:xfrm>
        </p:spPr>
        <p:txBody>
          <a:bodyPr>
            <a:normAutofit fontScale="90000"/>
          </a:bodyPr>
          <a:lstStyle/>
          <a:p>
            <a:r>
              <a:rPr lang="en-US" err="1"/>
              <a:t>Позиция</a:t>
            </a:r>
            <a:r>
              <a:rPr lang="en-US"/>
              <a:t> </a:t>
            </a:r>
            <a:r>
              <a:rPr lang="en-US" err="1"/>
              <a:t>активиста</a:t>
            </a:r>
            <a:r>
              <a:rPr lang="en-US"/>
              <a:t> </a:t>
            </a:r>
            <a:r>
              <a:rPr lang="en-US" err="1"/>
              <a:t>Бориса</a:t>
            </a:r>
            <a:r>
              <a:rPr lang="en-US"/>
              <a:t> </a:t>
            </a:r>
            <a:r>
              <a:rPr lang="en-US" err="1"/>
              <a:t>Немцова</a:t>
            </a:r>
          </a:p>
        </p:txBody>
      </p:sp>
      <p:pic>
        <p:nvPicPr>
          <p:cNvPr id="6" name="Content Placeholder 3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DD6BBC80-C47F-1FC7-C4A9-DC9E55B7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571" y="152319"/>
            <a:ext cx="1760938" cy="1724105"/>
          </a:xfrm>
          <a:prstGeom prst="rect">
            <a:avLst/>
          </a:prstGeom>
        </p:spPr>
      </p:pic>
      <p:pic>
        <p:nvPicPr>
          <p:cNvPr id="13" name="Content Placeholder 12" descr="A red white and blue flag&#10;&#10;Description automatically generated">
            <a:extLst>
              <a:ext uri="{FF2B5EF4-FFF2-40B4-BE49-F238E27FC236}">
                <a16:creationId xmlns:a16="http://schemas.microsoft.com/office/drawing/2014/main" id="{9C3F0E51-B670-A19B-5333-2A45BD410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1253" y="3982639"/>
            <a:ext cx="1398454" cy="1439625"/>
          </a:xfrm>
        </p:spPr>
      </p:pic>
      <p:pic>
        <p:nvPicPr>
          <p:cNvPr id="10" name="Picture 9" descr="A yellow and black circle&#10;&#10;Description automatically generated">
            <a:extLst>
              <a:ext uri="{FF2B5EF4-FFF2-40B4-BE49-F238E27FC236}">
                <a16:creationId xmlns:a16="http://schemas.microsoft.com/office/drawing/2014/main" id="{E4C779A2-750B-AE60-3CE4-DF6256079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63" y="2541377"/>
            <a:ext cx="1390851" cy="1439220"/>
          </a:xfrm>
          <a:prstGeom prst="rect">
            <a:avLst/>
          </a:prstGeom>
        </p:spPr>
      </p:pic>
      <p:pic>
        <p:nvPicPr>
          <p:cNvPr id="12" name="Picture 11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53A252BC-6FB1-5E78-AF4E-8FC6EA273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973" y="2540442"/>
            <a:ext cx="1400175" cy="1438275"/>
          </a:xfrm>
          <a:prstGeom prst="rect">
            <a:avLst/>
          </a:prstGeom>
        </p:spPr>
      </p:pic>
      <p:pic>
        <p:nvPicPr>
          <p:cNvPr id="15" name="Picture 14" descr="A red white and blue flag&#10;&#10;Description automatically generated">
            <a:extLst>
              <a:ext uri="{FF2B5EF4-FFF2-40B4-BE49-F238E27FC236}">
                <a16:creationId xmlns:a16="http://schemas.microsoft.com/office/drawing/2014/main" id="{57CA34D9-E98A-BDD6-100B-F855E8DD6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2307" y="2474431"/>
            <a:ext cx="1387627" cy="145319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6B5FBC-18C9-B48B-BA53-02137B3DF96F}"/>
              </a:ext>
            </a:extLst>
          </p:cNvPr>
          <p:cNvSpPr/>
          <p:nvPr/>
        </p:nvSpPr>
        <p:spPr>
          <a:xfrm>
            <a:off x="2211689" y="2974654"/>
            <a:ext cx="2020263" cy="463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E91EF74-BC89-DD16-2257-88ABA900DACE}"/>
              </a:ext>
            </a:extLst>
          </p:cNvPr>
          <p:cNvSpPr/>
          <p:nvPr/>
        </p:nvSpPr>
        <p:spPr>
          <a:xfrm>
            <a:off x="5645769" y="2974654"/>
            <a:ext cx="4011623" cy="463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white cross on a black background&#10;&#10;Description automatically generated">
            <a:extLst>
              <a:ext uri="{FF2B5EF4-FFF2-40B4-BE49-F238E27FC236}">
                <a16:creationId xmlns:a16="http://schemas.microsoft.com/office/drawing/2014/main" id="{0E18F7EC-1E2E-FE29-E97B-106FA1B4C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067" y="4596766"/>
            <a:ext cx="508908" cy="830035"/>
          </a:xfrm>
          <a:prstGeom prst="rect">
            <a:avLst/>
          </a:prstGeom>
        </p:spPr>
      </p:pic>
      <p:pic>
        <p:nvPicPr>
          <p:cNvPr id="22" name="Picture 21" descr="A white cross on a black background&#10;&#10;Description automatically generated">
            <a:extLst>
              <a:ext uri="{FF2B5EF4-FFF2-40B4-BE49-F238E27FC236}">
                <a16:creationId xmlns:a16="http://schemas.microsoft.com/office/drawing/2014/main" id="{99E84C88-4522-2507-474F-66DAB391E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627" y="1020446"/>
            <a:ext cx="508908" cy="83003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E027D1B3-459D-AAEB-B9CB-F070650BAE14}"/>
              </a:ext>
            </a:extLst>
          </p:cNvPr>
          <p:cNvSpPr/>
          <p:nvPr/>
        </p:nvSpPr>
        <p:spPr>
          <a:xfrm rot="1920000">
            <a:off x="5429679" y="3853238"/>
            <a:ext cx="1695143" cy="4229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D49CC0FA-0C46-8BC2-5B42-5FEB3569BFFA}"/>
              </a:ext>
            </a:extLst>
          </p:cNvPr>
          <p:cNvSpPr/>
          <p:nvPr/>
        </p:nvSpPr>
        <p:spPr>
          <a:xfrm rot="1680000">
            <a:off x="5803900" y="3589020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D041DB5-DF8B-8931-877B-3D4A52282B12}"/>
              </a:ext>
            </a:extLst>
          </p:cNvPr>
          <p:cNvSpPr/>
          <p:nvPr/>
        </p:nvSpPr>
        <p:spPr>
          <a:xfrm rot="20220000">
            <a:off x="8224987" y="3920266"/>
            <a:ext cx="1766263" cy="433109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80723EEE-3CA8-5A59-782D-EF4233C1EA1E}"/>
              </a:ext>
            </a:extLst>
          </p:cNvPr>
          <p:cNvSpPr/>
          <p:nvPr/>
        </p:nvSpPr>
        <p:spPr>
          <a:xfrm rot="-1860000">
            <a:off x="8648699" y="3680460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89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53330-56FC-1B94-B1C9-AA4ED5ED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046595" cy="1418306"/>
          </a:xfrm>
        </p:spPr>
        <p:txBody>
          <a:bodyPr wrap="square" anchor="b">
            <a:normAutofit fontScale="90000"/>
          </a:bodyPr>
          <a:lstStyle/>
          <a:p>
            <a:r>
              <a:rPr lang="en-US" sz="2800" err="1"/>
              <a:t>Фрагмент</a:t>
            </a:r>
            <a:r>
              <a:rPr lang="en-US" sz="2800"/>
              <a:t> </a:t>
            </a:r>
            <a:r>
              <a:rPr lang="en-US" sz="2800" err="1"/>
              <a:t>интервью</a:t>
            </a:r>
            <a:r>
              <a:rPr lang="en-US" sz="2800"/>
              <a:t> </a:t>
            </a:r>
            <a:r>
              <a:rPr lang="en-US" sz="2800" err="1"/>
              <a:t>Немцова</a:t>
            </a:r>
            <a:r>
              <a:rPr lang="en-US" sz="2800"/>
              <a:t> с YouTube-</a:t>
            </a:r>
            <a:r>
              <a:rPr lang="en-US" sz="2800" err="1"/>
              <a:t>канала</a:t>
            </a:r>
            <a:br>
              <a:rPr lang="en-US" sz="2800"/>
            </a:br>
            <a:r>
              <a:rPr lang="en-US" sz="2800"/>
              <a:t>"Президентский центр Бориса Ельцина":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FC04A-D3A2-8E15-7979-80E38C172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12" y="2069203"/>
            <a:ext cx="3565525" cy="4459089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«</a:t>
            </a:r>
            <a:r>
              <a:rPr lang="ru-RU" sz="1100" i="1" dirty="0">
                <a:solidFill>
                  <a:schemeClr val="tx1"/>
                </a:solidFill>
                <a:latin typeface="Times New Roman"/>
                <a:cs typeface="Times New Roman"/>
              </a:rPr>
              <a:t>Если сравнивать Ельцина исторически с какими-то другими лидерами страны, то он, конечно, находится рядом с Александром II. Для меня это совершенно очевидно. Они абсолютно разные люди, с разной судьбой, но вклад их в развитие страны абсолютно идентичен. И тот и другой освобождал Россию от рабства, холуйства. И это дорогого стоит. Потому что у нас страна крепостная, у нас страна была под игом сотни лет, под коммунистическим игом была… И руководители, которые отваживались дать людям свободу, конечно, очень двигали историю</a:t>
            </a:r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»</a:t>
            </a:r>
            <a:endParaRPr lang="en-US" sz="11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«</a:t>
            </a:r>
            <a:r>
              <a:rPr lang="ru-RU" sz="1100" i="1" dirty="0">
                <a:solidFill>
                  <a:schemeClr val="tx1"/>
                </a:solidFill>
                <a:latin typeface="Times New Roman"/>
                <a:cs typeface="Times New Roman"/>
              </a:rPr>
              <a:t>Для Ельцина было несколько важных моментов. Это свобода журналистская, то есть свобода выражать отличную точку зрения – раз. Второе – свободу он понимал как свободу выбора, то есть он к выборам относился как к не очень приятному занятию, но неизбежному злу, я бы так сказал. В-третьих, он понимал и федерализм как некоторую свободу, некоторую независимость регионов, местное самоуправление. Иногда это доходило до, может быть, гротеска – "берите суверенитета сколько хотите". Это фигура речи, конечно же. Кстати, при Ельцине не было распада государства. Несут какую-то полную пургу, что при Ельцине страна разваливалась. Ну приведите пример, что там развалилось. Ничего не развалилось при Ельцине...</a:t>
            </a:r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»</a:t>
            </a:r>
            <a:endParaRPr lang="en-US" sz="11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900">
              <a:ea typeface="Source Sans Pro"/>
            </a:endParaRPr>
          </a:p>
        </p:txBody>
      </p:sp>
      <p:pic>
        <p:nvPicPr>
          <p:cNvPr id="4" name="Picture 3" descr="A person in a black suit&#10;&#10;Description automatically generated">
            <a:extLst>
              <a:ext uri="{FF2B5EF4-FFF2-40B4-BE49-F238E27FC236}">
                <a16:creationId xmlns:a16="http://schemas.microsoft.com/office/drawing/2014/main" id="{C172EAAD-10F8-D5ED-CD0B-FDC273E89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r="15749" b="-1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4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8976-0326-3427-C504-E19D46BE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02" y="346075"/>
            <a:ext cx="11091600" cy="824000"/>
          </a:xfrm>
        </p:spPr>
        <p:txBody>
          <a:bodyPr/>
          <a:lstStyle/>
          <a:p>
            <a:r>
              <a:rPr lang="en-US" err="1"/>
              <a:t>Условные</a:t>
            </a:r>
            <a:r>
              <a:rPr lang="en-US"/>
              <a:t> </a:t>
            </a:r>
            <a:r>
              <a:rPr lang="en-US" err="1"/>
              <a:t>обозначения</a:t>
            </a:r>
            <a:r>
              <a:rPr lang="en-US"/>
              <a:t> в </a:t>
            </a:r>
            <a:r>
              <a:rPr lang="en-US" err="1"/>
              <a:t>презентации</a:t>
            </a:r>
            <a:endParaRPr lang="en-US" dirty="0" err="1"/>
          </a:p>
        </p:txBody>
      </p:sp>
      <p:pic>
        <p:nvPicPr>
          <p:cNvPr id="5" name="Picture 4" descr="A yellow and black circle&#10;&#10;Description automatically generated">
            <a:extLst>
              <a:ext uri="{FF2B5EF4-FFF2-40B4-BE49-F238E27FC236}">
                <a16:creationId xmlns:a16="http://schemas.microsoft.com/office/drawing/2014/main" id="{51662596-12AB-1A1A-C109-490A6BFC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4" y="1628495"/>
            <a:ext cx="913331" cy="931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16F8D-8B88-9CE5-7747-B145C296D6F4}"/>
              </a:ext>
            </a:extLst>
          </p:cNvPr>
          <p:cNvSpPr txBox="1"/>
          <p:nvPr/>
        </p:nvSpPr>
        <p:spPr>
          <a:xfrm>
            <a:off x="350519" y="256032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ea typeface="Source Sans Pro"/>
              </a:rPr>
              <a:t>Российская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err="1">
                <a:ea typeface="Source Sans Pro"/>
              </a:rPr>
              <a:t>империя</a:t>
            </a:r>
            <a:endParaRPr lang="en-US" sz="1600" err="1"/>
          </a:p>
        </p:txBody>
      </p:sp>
      <p:pic>
        <p:nvPicPr>
          <p:cNvPr id="8" name="Picture 7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386DBD44-0532-DD82-C732-F1AA005D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993" y="1626372"/>
            <a:ext cx="902335" cy="930275"/>
          </a:xfrm>
          <a:prstGeom prst="rect">
            <a:avLst/>
          </a:prstGeom>
        </p:spPr>
      </p:pic>
      <p:pic>
        <p:nvPicPr>
          <p:cNvPr id="10" name="Picture 9" descr="A red circle with yellow text&#10;&#10;Description automatically generated">
            <a:extLst>
              <a:ext uri="{FF2B5EF4-FFF2-40B4-BE49-F238E27FC236}">
                <a16:creationId xmlns:a16="http://schemas.microsoft.com/office/drawing/2014/main" id="{8AA6AD7A-252D-CE9F-2C7B-55840836D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954" y="1622743"/>
            <a:ext cx="911859" cy="9404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EC7645-C3F1-1F81-75A4-378DC6CFAAD4}"/>
              </a:ext>
            </a:extLst>
          </p:cNvPr>
          <p:cNvSpPr txBox="1"/>
          <p:nvPr/>
        </p:nvSpPr>
        <p:spPr>
          <a:xfrm>
            <a:off x="2755900" y="2555240"/>
            <a:ext cx="2926080" cy="5949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Source Sans Pro"/>
              </a:rPr>
              <a:t>РСФСР/СССР/</a:t>
            </a:r>
            <a:r>
              <a:rPr lang="en-US" sz="1600" dirty="0" err="1">
                <a:ea typeface="Source Sans Pro"/>
              </a:rPr>
              <a:t>Советская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dirty="0" err="1">
                <a:ea typeface="Source Sans Pro"/>
              </a:rPr>
              <a:t>власть</a:t>
            </a:r>
            <a:r>
              <a:rPr lang="en-US" sz="1600" dirty="0">
                <a:ea typeface="Source Sans Pro"/>
              </a:rPr>
              <a:t>/</a:t>
            </a:r>
            <a:r>
              <a:rPr lang="en-US" sz="1600" dirty="0" err="1">
                <a:ea typeface="Source Sans Pro"/>
              </a:rPr>
              <a:t>Коммунисты</a:t>
            </a:r>
            <a:endParaRPr lang="en-US" sz="1600" dirty="0" err="1"/>
          </a:p>
        </p:txBody>
      </p:sp>
      <p:pic>
        <p:nvPicPr>
          <p:cNvPr id="13" name="Picture 12" descr="A red white and blue flag&#10;&#10;Description automatically generated">
            <a:extLst>
              <a:ext uri="{FF2B5EF4-FFF2-40B4-BE49-F238E27FC236}">
                <a16:creationId xmlns:a16="http://schemas.microsoft.com/office/drawing/2014/main" id="{AFA968B4-AC6D-212F-949D-AA7C63AE5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203" y="1631057"/>
            <a:ext cx="901318" cy="9224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67D068-7BF2-BB73-A63C-6BCE24CCEB35}"/>
              </a:ext>
            </a:extLst>
          </p:cNvPr>
          <p:cNvSpPr txBox="1"/>
          <p:nvPr/>
        </p:nvSpPr>
        <p:spPr>
          <a:xfrm>
            <a:off x="9072880" y="256794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ea typeface="Source Sans Pro"/>
              </a:rPr>
              <a:t>Белые</a:t>
            </a:r>
            <a:r>
              <a:rPr lang="en-US" sz="1600" dirty="0">
                <a:ea typeface="Source Sans Pro"/>
              </a:rPr>
              <a:t> (</a:t>
            </a:r>
            <a:r>
              <a:rPr lang="en-US" sz="1600" dirty="0" err="1">
                <a:ea typeface="Source Sans Pro"/>
              </a:rPr>
              <a:t>Гражданская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dirty="0" err="1">
                <a:ea typeface="Source Sans Pro"/>
              </a:rPr>
              <a:t>война</a:t>
            </a:r>
            <a:r>
              <a:rPr lang="en-US" sz="1600" dirty="0">
                <a:ea typeface="Source Sans Pro"/>
              </a:rPr>
              <a:t>)</a:t>
            </a:r>
          </a:p>
        </p:txBody>
      </p:sp>
      <p:pic>
        <p:nvPicPr>
          <p:cNvPr id="16" name="Content Placeholder 12" descr="A red white and blue flag&#10;&#10;Description automatically generated">
            <a:extLst>
              <a:ext uri="{FF2B5EF4-FFF2-40B4-BE49-F238E27FC236}">
                <a16:creationId xmlns:a16="http://schemas.microsoft.com/office/drawing/2014/main" id="{8A25FBD9-B5DE-3995-7B2E-FB4F1B103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91093" y="3129199"/>
            <a:ext cx="900614" cy="94178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728A27-4A46-BE2F-081D-856BDB79377D}"/>
              </a:ext>
            </a:extLst>
          </p:cNvPr>
          <p:cNvSpPr txBox="1"/>
          <p:nvPr/>
        </p:nvSpPr>
        <p:spPr>
          <a:xfrm>
            <a:off x="279400" y="4086860"/>
            <a:ext cx="3342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ource Sans Pro"/>
              </a:rPr>
              <a:t>РФ (90-е)/РФ(</a:t>
            </a:r>
            <a:r>
              <a:rPr lang="en-US" dirty="0" err="1">
                <a:ea typeface="Source Sans Pro"/>
              </a:rPr>
              <a:t>современная</a:t>
            </a:r>
            <a:r>
              <a:rPr lang="en-US" dirty="0">
                <a:ea typeface="Source Sans Pro"/>
              </a:rPr>
              <a:t>)/РФ</a:t>
            </a:r>
            <a:endParaRPr lang="en-US" dirty="0"/>
          </a:p>
        </p:txBody>
      </p:sp>
      <p:pic>
        <p:nvPicPr>
          <p:cNvPr id="19" name="Picture 18" descr="A red white and blue flag&#10;&#10;Description automatically generated">
            <a:extLst>
              <a:ext uri="{FF2B5EF4-FFF2-40B4-BE49-F238E27FC236}">
                <a16:creationId xmlns:a16="http://schemas.microsoft.com/office/drawing/2014/main" id="{4C6081CC-8108-8D1F-B8FE-8467C6436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003" y="3133182"/>
            <a:ext cx="899947" cy="945192"/>
          </a:xfrm>
          <a:prstGeom prst="rect">
            <a:avLst/>
          </a:prstGeom>
        </p:spPr>
      </p:pic>
      <p:pic>
        <p:nvPicPr>
          <p:cNvPr id="21" name="Picture 20" descr="A white silhouette of a crossed shotguns&#10;&#10;Description automatically generated">
            <a:extLst>
              <a:ext uri="{FF2B5EF4-FFF2-40B4-BE49-F238E27FC236}">
                <a16:creationId xmlns:a16="http://schemas.microsoft.com/office/drawing/2014/main" id="{72E86331-6E54-65FD-A681-59384B79A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5290" y="3247570"/>
            <a:ext cx="893438" cy="7141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380AA7-1DAB-1E5D-E1F7-38D6FF5A33EE}"/>
              </a:ext>
            </a:extLst>
          </p:cNvPr>
          <p:cNvSpPr txBox="1"/>
          <p:nvPr/>
        </p:nvSpPr>
        <p:spPr>
          <a:xfrm>
            <a:off x="4452619" y="3954780"/>
            <a:ext cx="9144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err="1">
                <a:ea typeface="Source Sans Pro"/>
              </a:rPr>
              <a:t>Война</a:t>
            </a:r>
            <a:endParaRPr lang="en-US" sz="1600" dirty="0" err="1"/>
          </a:p>
        </p:txBody>
      </p:sp>
      <p:pic>
        <p:nvPicPr>
          <p:cNvPr id="24" name="Picture 23" descr="A white cross on a black background&#10;&#10;Description automatically generated">
            <a:extLst>
              <a:ext uri="{FF2B5EF4-FFF2-40B4-BE49-F238E27FC236}">
                <a16:creationId xmlns:a16="http://schemas.microsoft.com/office/drawing/2014/main" id="{6184B60B-2F36-BC5B-5B9B-A218536BD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4940" y="3196864"/>
            <a:ext cx="508908" cy="8300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100B39-4666-8E02-0A68-C8F97F05AF14}"/>
              </a:ext>
            </a:extLst>
          </p:cNvPr>
          <p:cNvSpPr txBox="1"/>
          <p:nvPr/>
        </p:nvSpPr>
        <p:spPr>
          <a:xfrm>
            <a:off x="6184900" y="4015740"/>
            <a:ext cx="27330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ea typeface="Source Sans Pro"/>
              </a:rPr>
              <a:t>Человек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err="1">
                <a:ea typeface="Source Sans Pro"/>
              </a:rPr>
              <a:t>мёртв</a:t>
            </a:r>
            <a:r>
              <a:rPr lang="en-US" sz="1600" dirty="0">
                <a:ea typeface="Source Sans Pro"/>
              </a:rPr>
              <a:t>/</a:t>
            </a:r>
            <a:r>
              <a:rPr lang="en-US" sz="1600" err="1">
                <a:ea typeface="Source Sans Pro"/>
              </a:rPr>
              <a:t>Преемственность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err="1">
                <a:ea typeface="Source Sans Pro"/>
              </a:rPr>
              <a:t>прервана</a:t>
            </a:r>
            <a:endParaRPr lang="en-US" sz="1600" err="1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A1D79DA-D651-DF82-C2D8-9FBD3E0A94D7}"/>
              </a:ext>
            </a:extLst>
          </p:cNvPr>
          <p:cNvSpPr/>
          <p:nvPr/>
        </p:nvSpPr>
        <p:spPr>
          <a:xfrm>
            <a:off x="1179526" y="5069000"/>
            <a:ext cx="1361313" cy="463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E04FE-CF6D-0E41-7B9C-6B72C18FE8E2}"/>
              </a:ext>
            </a:extLst>
          </p:cNvPr>
          <p:cNvSpPr txBox="1"/>
          <p:nvPr/>
        </p:nvSpPr>
        <p:spPr>
          <a:xfrm>
            <a:off x="1041399" y="5537200"/>
            <a:ext cx="18084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Source Sans Pro"/>
              </a:rPr>
              <a:t>"</a:t>
            </a:r>
            <a:r>
              <a:rPr lang="en-US" sz="1600" err="1">
                <a:ea typeface="Source Sans Pro"/>
              </a:rPr>
              <a:t>Дружественная</a:t>
            </a:r>
            <a:r>
              <a:rPr lang="en-US" sz="1600" dirty="0">
                <a:ea typeface="Source Sans Pro"/>
              </a:rPr>
              <a:t>" </a:t>
            </a:r>
            <a:r>
              <a:rPr lang="en-US" sz="1600" err="1">
                <a:ea typeface="Source Sans Pro"/>
              </a:rPr>
              <a:t>преемственность</a:t>
            </a:r>
            <a:endParaRPr lang="en-US" sz="1600" err="1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7D026E-B840-CBB9-B8C0-FF60CCB66C19}"/>
              </a:ext>
            </a:extLst>
          </p:cNvPr>
          <p:cNvSpPr/>
          <p:nvPr/>
        </p:nvSpPr>
        <p:spPr>
          <a:xfrm>
            <a:off x="3568709" y="5019123"/>
            <a:ext cx="1361313" cy="5143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AFB7BD-2DB1-FC3F-FE98-8F03744890EB}"/>
              </a:ext>
            </a:extLst>
          </p:cNvPr>
          <p:cNvSpPr txBox="1"/>
          <p:nvPr/>
        </p:nvSpPr>
        <p:spPr>
          <a:xfrm>
            <a:off x="3467100" y="5539740"/>
            <a:ext cx="1981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Source Sans Pro"/>
              </a:rPr>
              <a:t>"</a:t>
            </a:r>
            <a:r>
              <a:rPr lang="en-US" sz="1600" err="1">
                <a:ea typeface="Source Sans Pro"/>
              </a:rPr>
              <a:t>Вражеская</a:t>
            </a:r>
            <a:r>
              <a:rPr lang="en-US" sz="1600" dirty="0">
                <a:ea typeface="Source Sans Pro"/>
              </a:rPr>
              <a:t>" </a:t>
            </a:r>
            <a:r>
              <a:rPr lang="en-US" sz="1600" err="1">
                <a:ea typeface="Source Sans Pro"/>
              </a:rPr>
              <a:t>преемственность</a:t>
            </a:r>
            <a:endParaRPr lang="en-US" sz="1600" err="1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E7142892-209B-5883-DBC1-A07746C6B857}"/>
              </a:ext>
            </a:extLst>
          </p:cNvPr>
          <p:cNvSpPr/>
          <p:nvPr/>
        </p:nvSpPr>
        <p:spPr>
          <a:xfrm>
            <a:off x="6281420" y="4716780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56256-C66C-1728-55FD-4A22605B088B}"/>
              </a:ext>
            </a:extLst>
          </p:cNvPr>
          <p:cNvSpPr txBox="1"/>
          <p:nvPr/>
        </p:nvSpPr>
        <p:spPr>
          <a:xfrm>
            <a:off x="5692139" y="562610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ea typeface="Source Sans Pro"/>
              </a:rPr>
              <a:t>Разрыв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err="1">
                <a:ea typeface="Source Sans Pro"/>
              </a:rPr>
              <a:t>преемственности</a:t>
            </a:r>
            <a:r>
              <a:rPr lang="en-US" sz="1600" dirty="0">
                <a:ea typeface="Source Sans Pro"/>
              </a:rPr>
              <a:t> (</a:t>
            </a:r>
            <a:r>
              <a:rPr lang="en-US" sz="1600" err="1">
                <a:ea typeface="Source Sans Pro"/>
              </a:rPr>
              <a:t>позитивный</a:t>
            </a:r>
            <a:r>
              <a:rPr lang="en-US" sz="1600" dirty="0">
                <a:ea typeface="Source Sans Pro"/>
              </a:rPr>
              <a:t>)</a:t>
            </a:r>
            <a:endParaRPr lang="en-US" sz="1600" dirty="0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174F57AA-7071-F386-1BF3-0B3FB775E8ED}"/>
              </a:ext>
            </a:extLst>
          </p:cNvPr>
          <p:cNvSpPr/>
          <p:nvPr/>
        </p:nvSpPr>
        <p:spPr>
          <a:xfrm>
            <a:off x="8994140" y="469645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C9440E-2C2A-2B5F-9257-C18413268C5E}"/>
              </a:ext>
            </a:extLst>
          </p:cNvPr>
          <p:cNvSpPr txBox="1"/>
          <p:nvPr/>
        </p:nvSpPr>
        <p:spPr>
          <a:xfrm>
            <a:off x="8529320" y="560578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ea typeface="Source Sans Pro"/>
              </a:rPr>
              <a:t>Разрыв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err="1">
                <a:ea typeface="Source Sans Pro"/>
              </a:rPr>
              <a:t>преемственности</a:t>
            </a:r>
            <a:r>
              <a:rPr lang="en-US" sz="1600" dirty="0">
                <a:ea typeface="Source Sans Pro"/>
              </a:rPr>
              <a:t> (</a:t>
            </a:r>
            <a:r>
              <a:rPr lang="en-US" sz="1600" err="1">
                <a:ea typeface="Source Sans Pro"/>
              </a:rPr>
              <a:t>негативный</a:t>
            </a:r>
            <a:r>
              <a:rPr lang="en-US" sz="1600" dirty="0">
                <a:ea typeface="Source Sans Pro"/>
              </a:rPr>
              <a:t>)</a:t>
            </a:r>
            <a:endParaRPr lang="en-US" sz="1600" dirty="0"/>
          </a:p>
        </p:txBody>
      </p:sp>
      <p:pic>
        <p:nvPicPr>
          <p:cNvPr id="39" name="Picture 38" descr="A red circle with black background&#10;&#10;Description automatically generated">
            <a:extLst>
              <a:ext uri="{FF2B5EF4-FFF2-40B4-BE49-F238E27FC236}">
                <a16:creationId xmlns:a16="http://schemas.microsoft.com/office/drawing/2014/main" id="{79A4A45F-CDE0-030D-245E-1E9C49BDB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667" y="1631225"/>
            <a:ext cx="906872" cy="9394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C8866A6-7DE8-2727-1754-2FF85E080A50}"/>
              </a:ext>
            </a:extLst>
          </p:cNvPr>
          <p:cNvSpPr txBox="1"/>
          <p:nvPr/>
        </p:nvSpPr>
        <p:spPr>
          <a:xfrm>
            <a:off x="6088380" y="2567940"/>
            <a:ext cx="3505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ea typeface="Source Sans Pro"/>
              </a:rPr>
              <a:t>Красные</a:t>
            </a:r>
            <a:r>
              <a:rPr lang="en-US" sz="1600" dirty="0">
                <a:ea typeface="Source Sans Pro"/>
              </a:rPr>
              <a:t> (</a:t>
            </a:r>
            <a:r>
              <a:rPr lang="en-US" sz="1600" err="1">
                <a:ea typeface="Source Sans Pro"/>
              </a:rPr>
              <a:t>Гражданская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err="1">
                <a:ea typeface="Source Sans Pro"/>
              </a:rPr>
              <a:t>война</a:t>
            </a:r>
            <a:r>
              <a:rPr lang="en-US" sz="1600" dirty="0">
                <a:ea typeface="Source Sans Pro"/>
              </a:rPr>
              <a:t>)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EC3A8A-247F-04D5-AC4D-FB99152A48B5}"/>
              </a:ext>
            </a:extLst>
          </p:cNvPr>
          <p:cNvSpPr txBox="1"/>
          <p:nvPr/>
        </p:nvSpPr>
        <p:spPr>
          <a:xfrm>
            <a:off x="9893844" y="3286397"/>
            <a:ext cx="6052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ea typeface="Source Sans Pro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DEC0AD-25CE-A73A-BB48-478868E8D19D}"/>
              </a:ext>
            </a:extLst>
          </p:cNvPr>
          <p:cNvSpPr txBox="1"/>
          <p:nvPr/>
        </p:nvSpPr>
        <p:spPr>
          <a:xfrm>
            <a:off x="9423400" y="3873500"/>
            <a:ext cx="2387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ea typeface="Source Sans Pro"/>
              </a:rPr>
              <a:t>Нет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err="1">
                <a:ea typeface="Source Sans Pro"/>
              </a:rPr>
              <a:t>однозначной</a:t>
            </a:r>
            <a:r>
              <a:rPr lang="en-US" sz="1600" dirty="0">
                <a:ea typeface="Source Sans Pro"/>
              </a:rPr>
              <a:t> </a:t>
            </a:r>
            <a:r>
              <a:rPr lang="en-US" sz="1600" err="1">
                <a:ea typeface="Source Sans Pro"/>
              </a:rPr>
              <a:t>позиции</a:t>
            </a:r>
            <a:endParaRPr lang="en-US" sz="1600" err="1"/>
          </a:p>
        </p:txBody>
      </p:sp>
    </p:spTree>
    <p:extLst>
      <p:ext uri="{BB962C8B-B14F-4D97-AF65-F5344CB8AC3E}">
        <p14:creationId xmlns:p14="http://schemas.microsoft.com/office/powerpoint/2010/main" val="3906268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CFC4-0816-816D-F19B-E694F6FC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45" y="549275"/>
            <a:ext cx="7550115" cy="976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Позиция</a:t>
            </a:r>
            <a:r>
              <a:rPr lang="en-US" dirty="0"/>
              <a:t> </a:t>
            </a:r>
            <a:r>
              <a:rPr lang="en-US" dirty="0" err="1"/>
              <a:t>Алексея</a:t>
            </a:r>
            <a:r>
              <a:rPr lang="en-US" dirty="0"/>
              <a:t> </a:t>
            </a:r>
            <a:r>
              <a:rPr lang="en-US" dirty="0" err="1"/>
              <a:t>Навального</a:t>
            </a:r>
            <a:r>
              <a:rPr lang="en-US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Content Placeholder 10" descr="A person with blue eyes&#10;&#10;Description automatically generated">
            <a:extLst>
              <a:ext uri="{FF2B5EF4-FFF2-40B4-BE49-F238E27FC236}">
                <a16:creationId xmlns:a16="http://schemas.microsoft.com/office/drawing/2014/main" id="{62DDDEFD-5454-8DC8-E951-975F26553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337" y="-2984"/>
            <a:ext cx="1975565" cy="1988265"/>
          </a:xfrm>
        </p:spPr>
      </p:pic>
      <p:pic>
        <p:nvPicPr>
          <p:cNvPr id="13" name="Picture 12" descr="A yellow and black circle&#10;&#10;Description automatically generated">
            <a:extLst>
              <a:ext uri="{FF2B5EF4-FFF2-40B4-BE49-F238E27FC236}">
                <a16:creationId xmlns:a16="http://schemas.microsoft.com/office/drawing/2014/main" id="{48182EF2-C003-028D-E400-2D0D1FCEC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43" y="2846177"/>
            <a:ext cx="1390851" cy="1439220"/>
          </a:xfrm>
          <a:prstGeom prst="rect">
            <a:avLst/>
          </a:prstGeom>
        </p:spPr>
      </p:pic>
      <p:pic>
        <p:nvPicPr>
          <p:cNvPr id="15" name="Picture 14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C590AB34-FB5A-DA6C-9B5D-21D38F4FF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893" y="2845242"/>
            <a:ext cx="1400175" cy="1438275"/>
          </a:xfrm>
          <a:prstGeom prst="rect">
            <a:avLst/>
          </a:prstGeom>
        </p:spPr>
      </p:pic>
      <p:pic>
        <p:nvPicPr>
          <p:cNvPr id="17" name="Content Placeholder 12" descr="A red white and blue flag&#10;&#10;Description automatically generated">
            <a:extLst>
              <a:ext uri="{FF2B5EF4-FFF2-40B4-BE49-F238E27FC236}">
                <a16:creationId xmlns:a16="http://schemas.microsoft.com/office/drawing/2014/main" id="{C0A0D72C-4231-BD53-1632-54C039C46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613" y="2844719"/>
            <a:ext cx="1398454" cy="1439625"/>
          </a:xfrm>
          <a:prstGeom prst="rect">
            <a:avLst/>
          </a:prstGeom>
        </p:spPr>
      </p:pic>
      <p:pic>
        <p:nvPicPr>
          <p:cNvPr id="19" name="Picture 18" descr="A red white and blue flag&#10;&#10;Description automatically generated">
            <a:extLst>
              <a:ext uri="{FF2B5EF4-FFF2-40B4-BE49-F238E27FC236}">
                <a16:creationId xmlns:a16="http://schemas.microsoft.com/office/drawing/2014/main" id="{C5D3156C-8657-C13E-679B-2032163F7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507" y="2850351"/>
            <a:ext cx="1387627" cy="1453192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6977729-EC09-3C4B-E153-82DAB5A81854}"/>
              </a:ext>
            </a:extLst>
          </p:cNvPr>
          <p:cNvSpPr/>
          <p:nvPr/>
        </p:nvSpPr>
        <p:spPr>
          <a:xfrm>
            <a:off x="2546969" y="3340414"/>
            <a:ext cx="1552903" cy="463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FCA180-FB5C-EC55-9E4A-F4A36966AB7F}"/>
              </a:ext>
            </a:extLst>
          </p:cNvPr>
          <p:cNvSpPr/>
          <p:nvPr/>
        </p:nvSpPr>
        <p:spPr>
          <a:xfrm>
            <a:off x="5503529" y="3340414"/>
            <a:ext cx="1644343" cy="463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F9186AC-C59F-ED99-DD8A-F05554B08FA7}"/>
              </a:ext>
            </a:extLst>
          </p:cNvPr>
          <p:cNvSpPr/>
          <p:nvPr/>
        </p:nvSpPr>
        <p:spPr>
          <a:xfrm>
            <a:off x="8561689" y="3340414"/>
            <a:ext cx="1552903" cy="463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white cross on a black background&#10;&#10;Description automatically generated">
            <a:extLst>
              <a:ext uri="{FF2B5EF4-FFF2-40B4-BE49-F238E27FC236}">
                <a16:creationId xmlns:a16="http://schemas.microsoft.com/office/drawing/2014/main" id="{A1F0A797-CA50-5937-BE88-804B61124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98" y="1116240"/>
            <a:ext cx="508908" cy="830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6861D4-5193-A54F-0C58-432EBC954FFD}"/>
              </a:ext>
            </a:extLst>
          </p:cNvPr>
          <p:cNvSpPr txBox="1"/>
          <p:nvPr/>
        </p:nvSpPr>
        <p:spPr>
          <a:xfrm>
            <a:off x="3325586" y="6082392"/>
            <a:ext cx="6281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Source Sans Pro"/>
              </a:rPr>
              <a:t>*</a:t>
            </a:r>
            <a:r>
              <a:rPr lang="en-US" dirty="0" err="1">
                <a:ea typeface="Source Sans Pro"/>
              </a:rPr>
              <a:t>Внесён</a:t>
            </a:r>
            <a:r>
              <a:rPr lang="en-US" dirty="0">
                <a:ea typeface="Source Sans Pro"/>
              </a:rPr>
              <a:t> в </a:t>
            </a:r>
            <a:r>
              <a:rPr lang="en-US" dirty="0" err="1">
                <a:ea typeface="Source Sans Pro"/>
              </a:rPr>
              <a:t>список</a:t>
            </a:r>
            <a:r>
              <a:rPr lang="en-US" dirty="0">
                <a:ea typeface="Source Sans Pro"/>
              </a:rPr>
              <a:t> </a:t>
            </a:r>
            <a:r>
              <a:rPr lang="en-US" dirty="0" err="1">
                <a:ea typeface="Source Sans Pro"/>
              </a:rPr>
              <a:t>экстремистов</a:t>
            </a:r>
            <a:r>
              <a:rPr lang="en-US" dirty="0">
                <a:ea typeface="Source Sans Pro"/>
              </a:rPr>
              <a:t> и </a:t>
            </a:r>
            <a:r>
              <a:rPr lang="en-US" dirty="0" err="1">
                <a:ea typeface="Source Sans Pro"/>
              </a:rPr>
              <a:t>террористов</a:t>
            </a:r>
            <a:r>
              <a:rPr lang="en-US" dirty="0">
                <a:ea typeface="Source Sans Pro"/>
              </a:rPr>
              <a:t> РФ.</a:t>
            </a:r>
          </a:p>
        </p:txBody>
      </p:sp>
    </p:spTree>
    <p:extLst>
      <p:ext uri="{BB962C8B-B14F-4D97-AF65-F5344CB8AC3E}">
        <p14:creationId xmlns:p14="http://schemas.microsoft.com/office/powerpoint/2010/main" val="296025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96CB-AC27-77BC-82FD-B7435118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849782"/>
            <a:ext cx="3565524" cy="860221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2800" err="1"/>
              <a:t>Фрагмент</a:t>
            </a:r>
            <a:r>
              <a:rPr lang="en-US" sz="2800"/>
              <a:t> "</a:t>
            </a:r>
            <a:r>
              <a:rPr lang="en-US" sz="2800" err="1"/>
              <a:t>исповеди</a:t>
            </a:r>
            <a:r>
              <a:rPr lang="en-US" sz="2800"/>
              <a:t>" </a:t>
            </a:r>
            <a:r>
              <a:rPr lang="en-US" sz="2800" err="1"/>
              <a:t>Алексея</a:t>
            </a:r>
            <a:r>
              <a:rPr lang="en-US" sz="2800"/>
              <a:t> Навального: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17D51-F865-8CD4-0C68-8EEC6139B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959330"/>
            <a:ext cx="3565525" cy="4176424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200" i="1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«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Давно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собирался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написать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об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этом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пусть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будет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первым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постом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после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нового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приговора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 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Исповедь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практически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Мне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надо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побороть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эти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ненависть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и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страх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может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быть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вы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мне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поможете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в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этом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&lt;...&gt;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хоть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я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иногда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выдерживая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ору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какого-нибудь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"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судью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"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Самойлова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ненавижу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я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своей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огромной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ненавистью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совсем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его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И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ментов-беспредельщиков-воров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из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колонии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И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ФСБшников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что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ими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командуют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И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даже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вы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удивитесь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Путина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Ненавижу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я в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такие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моменты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тех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кого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любил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За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кого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был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горой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из-за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кого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спорил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до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хрипоты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И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себя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ненавижу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за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что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их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когда-то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любил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100" i="1">
              <a:solidFill>
                <a:schemeClr val="tx1"/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&lt;...&gt;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ничего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я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могу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с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собой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поделать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и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люто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бешено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ненавижу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тех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продал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пропил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растратил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впустую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тот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исторический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шанс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что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был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у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нашей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страны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в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начале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девяностых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Ненавижу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Ельцина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с «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Таней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и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Валей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»,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Чубайса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и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всю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остальную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продажную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семейку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которые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поставили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Путина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у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власти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Ненавижу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аферистов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которых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мы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почему-то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называли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реформаторами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Сейчас-то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ясно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как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день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что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ничем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кроме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интриг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и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собственного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благосостояния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они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не</a:t>
            </a:r>
            <a:r>
              <a:rPr lang="en-US" sz="1100" i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100" i="1" dirty="0" err="1">
                <a:solidFill>
                  <a:schemeClr val="tx1"/>
                </a:solidFill>
                <a:ea typeface="+mn-lt"/>
                <a:cs typeface="+mn-lt"/>
              </a:rPr>
              <a:t>занимались</a:t>
            </a:r>
            <a:r>
              <a:rPr lang="ru-RU" sz="1200" i="1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»</a:t>
            </a:r>
            <a:endParaRPr lang="en-US" sz="1100" i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900">
              <a:ea typeface="Source Sans Pro"/>
            </a:endParaRPr>
          </a:p>
        </p:txBody>
      </p:sp>
      <p:pic>
        <p:nvPicPr>
          <p:cNvPr id="4" name="Picture 3" descr="Picture background">
            <a:extLst>
              <a:ext uri="{FF2B5EF4-FFF2-40B4-BE49-F238E27FC236}">
                <a16:creationId xmlns:a16="http://schemas.microsoft.com/office/drawing/2014/main" id="{73B2548B-7763-27D7-C5CB-AA96EC1BA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4" r="16627" b="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3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F4C0-18BE-968A-57AC-9ABD379A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Заключение:</a:t>
            </a:r>
          </a:p>
        </p:txBody>
      </p:sp>
      <p:pic>
        <p:nvPicPr>
          <p:cNvPr id="5" name="Picture 4" descr="A red white and blue flag&#10;&#10;Description automatically generated">
            <a:extLst>
              <a:ext uri="{FF2B5EF4-FFF2-40B4-BE49-F238E27FC236}">
                <a16:creationId xmlns:a16="http://schemas.microsoft.com/office/drawing/2014/main" id="{7BD474CD-D286-D586-E1CD-B4687313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09" y="2581755"/>
            <a:ext cx="1387627" cy="1453192"/>
          </a:xfrm>
          <a:prstGeom prst="rect">
            <a:avLst/>
          </a:prstGeom>
        </p:spPr>
      </p:pic>
      <p:pic>
        <p:nvPicPr>
          <p:cNvPr id="7" name="Picture 6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17C1942A-5231-3D9A-7C60-EC244B00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470" y="956340"/>
            <a:ext cx="1400175" cy="1438275"/>
          </a:xfrm>
          <a:prstGeom prst="rect">
            <a:avLst/>
          </a:prstGeom>
        </p:spPr>
      </p:pic>
      <p:pic>
        <p:nvPicPr>
          <p:cNvPr id="9" name="Picture 8" descr="A yellow and black circle&#10;&#10;Description automatically generated">
            <a:extLst>
              <a:ext uri="{FF2B5EF4-FFF2-40B4-BE49-F238E27FC236}">
                <a16:creationId xmlns:a16="http://schemas.microsoft.com/office/drawing/2014/main" id="{04A7C6DB-F602-5DB6-E43F-DB2308CF6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761" y="1837332"/>
            <a:ext cx="1390851" cy="1439220"/>
          </a:xfrm>
          <a:prstGeom prst="rect">
            <a:avLst/>
          </a:prstGeom>
        </p:spPr>
      </p:pic>
      <p:pic>
        <p:nvPicPr>
          <p:cNvPr id="11" name="Content Placeholder 12" descr="A red white and blue flag&#10;&#10;Description automatically generated">
            <a:extLst>
              <a:ext uri="{FF2B5EF4-FFF2-40B4-BE49-F238E27FC236}">
                <a16:creationId xmlns:a16="http://schemas.microsoft.com/office/drawing/2014/main" id="{DC75B5BF-4DEA-4A5A-7F81-BCAEBD8F2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007" y="4798014"/>
            <a:ext cx="1398454" cy="1439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A3274-FB7A-4EA9-2E86-CA4618033C83}"/>
              </a:ext>
            </a:extLst>
          </p:cNvPr>
          <p:cNvSpPr txBox="1"/>
          <p:nvPr/>
        </p:nvSpPr>
        <p:spPr>
          <a:xfrm rot="2460000">
            <a:off x="6942436" y="1980509"/>
            <a:ext cx="6052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ea typeface="Source Sans Pro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31DBF2-859D-7750-4F78-748614C5E192}"/>
              </a:ext>
            </a:extLst>
          </p:cNvPr>
          <p:cNvSpPr txBox="1"/>
          <p:nvPr/>
        </p:nvSpPr>
        <p:spPr>
          <a:xfrm rot="-4680000">
            <a:off x="4506182" y="2377607"/>
            <a:ext cx="6052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ea typeface="Source Sans Pro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28E28-F434-2E4F-A069-09F4AD315658}"/>
              </a:ext>
            </a:extLst>
          </p:cNvPr>
          <p:cNvSpPr txBox="1"/>
          <p:nvPr/>
        </p:nvSpPr>
        <p:spPr>
          <a:xfrm rot="9000000">
            <a:off x="6319957" y="3794283"/>
            <a:ext cx="6052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ea typeface="Source Sans Pr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562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B1F8C-05EE-009C-3F28-1355894C8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0857592" cy="9864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err="1"/>
              <a:t>Позиция</a:t>
            </a:r>
            <a:r>
              <a:rPr lang="en-US" sz="3700" dirty="0"/>
              <a:t> </a:t>
            </a:r>
            <a:r>
              <a:rPr lang="en-US" sz="3700" err="1"/>
              <a:t>Российской</a:t>
            </a:r>
            <a:r>
              <a:rPr lang="en-US" sz="3700" dirty="0"/>
              <a:t> </a:t>
            </a:r>
            <a:r>
              <a:rPr lang="en-US" sz="3700" err="1"/>
              <a:t>Федерации</a:t>
            </a:r>
            <a:endParaRPr lang="en-US" sz="370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595421-8020-BA4A-5AB6-47E6579C5E0D}"/>
              </a:ext>
            </a:extLst>
          </p:cNvPr>
          <p:cNvSpPr/>
          <p:nvPr/>
        </p:nvSpPr>
        <p:spPr>
          <a:xfrm>
            <a:off x="3455366" y="4012360"/>
            <a:ext cx="2092833" cy="463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yellow and black circle&#10;&#10;Description automatically generated">
            <a:extLst>
              <a:ext uri="{FF2B5EF4-FFF2-40B4-BE49-F238E27FC236}">
                <a16:creationId xmlns:a16="http://schemas.microsoft.com/office/drawing/2014/main" id="{5FFF9B5F-62FB-6664-896E-A8D508D7B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68" y="3557048"/>
            <a:ext cx="1390851" cy="1439220"/>
          </a:xfrm>
          <a:prstGeom prst="rect">
            <a:avLst/>
          </a:prstGeom>
        </p:spPr>
      </p:pic>
      <p:pic>
        <p:nvPicPr>
          <p:cNvPr id="6" name="Picture 5" descr="A red white and blue flag&#10;&#10;Description automatically generated">
            <a:extLst>
              <a:ext uri="{FF2B5EF4-FFF2-40B4-BE49-F238E27FC236}">
                <a16:creationId xmlns:a16="http://schemas.microsoft.com/office/drawing/2014/main" id="{EBFD5436-B618-65C4-B7BC-FCF96D86C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108" y="3554360"/>
            <a:ext cx="1387627" cy="1453192"/>
          </a:xfrm>
          <a:prstGeom prst="rect">
            <a:avLst/>
          </a:prstGeom>
        </p:spPr>
      </p:pic>
      <p:pic>
        <p:nvPicPr>
          <p:cNvPr id="7" name="Picture 6" descr="A red white and blue flag&#10;&#10;Description automatically generated">
            <a:extLst>
              <a:ext uri="{FF2B5EF4-FFF2-40B4-BE49-F238E27FC236}">
                <a16:creationId xmlns:a16="http://schemas.microsoft.com/office/drawing/2014/main" id="{9EEEE904-321C-41E0-B272-8EBBC52E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182" y="265894"/>
            <a:ext cx="1296428" cy="1261674"/>
          </a:xfrm>
          <a:prstGeom prst="rect">
            <a:avLst/>
          </a:prstGeom>
        </p:spPr>
      </p:pic>
      <p:pic>
        <p:nvPicPr>
          <p:cNvPr id="11" name="Picture 10" descr="A red circle with black background&#10;&#10;Description automatically generated">
            <a:extLst>
              <a:ext uri="{FF2B5EF4-FFF2-40B4-BE49-F238E27FC236}">
                <a16:creationId xmlns:a16="http://schemas.microsoft.com/office/drawing/2014/main" id="{02F57DBB-DD4E-4368-7FE1-840AA423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7" y="3551465"/>
            <a:ext cx="439512" cy="451759"/>
          </a:xfrm>
          <a:prstGeom prst="rect">
            <a:avLst/>
          </a:prstGeom>
        </p:spPr>
      </p:pic>
      <p:pic>
        <p:nvPicPr>
          <p:cNvPr id="15" name="Picture 14" descr="A red white and blue flag&#10;&#10;Description automatically generated">
            <a:extLst>
              <a:ext uri="{FF2B5EF4-FFF2-40B4-BE49-F238E27FC236}">
                <a16:creationId xmlns:a16="http://schemas.microsoft.com/office/drawing/2014/main" id="{34511A8A-EE0D-6A89-EC8A-68F6EEE4E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303" y="3548063"/>
            <a:ext cx="465364" cy="447676"/>
          </a:xfrm>
          <a:prstGeom prst="rect">
            <a:avLst/>
          </a:prstGeom>
        </p:spPr>
      </p:pic>
      <p:pic>
        <p:nvPicPr>
          <p:cNvPr id="21" name="Picture 20" descr="A white silhouette of a crossed shotguns&#10;&#10;Description automatically generated">
            <a:extLst>
              <a:ext uri="{FF2B5EF4-FFF2-40B4-BE49-F238E27FC236}">
                <a16:creationId xmlns:a16="http://schemas.microsoft.com/office/drawing/2014/main" id="{9B354352-DE2E-3EBB-D9A6-2C6B0F147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810" y="3537856"/>
            <a:ext cx="545096" cy="4463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AE5BBF-15B0-A04C-1506-CB10A3D5BF00}"/>
              </a:ext>
            </a:extLst>
          </p:cNvPr>
          <p:cNvSpPr txBox="1"/>
          <p:nvPr/>
        </p:nvSpPr>
        <p:spPr>
          <a:xfrm>
            <a:off x="4732564" y="3194957"/>
            <a:ext cx="544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Source Sans Pro"/>
              </a:rPr>
              <a:t>?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6F3C013-6E6B-6F42-7CE0-93303FE90A86}"/>
              </a:ext>
            </a:extLst>
          </p:cNvPr>
          <p:cNvSpPr/>
          <p:nvPr/>
        </p:nvSpPr>
        <p:spPr>
          <a:xfrm>
            <a:off x="6829939" y="4012361"/>
            <a:ext cx="2277888" cy="463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C5E029B4-9557-6CCE-75DD-3D8175305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313" y="3526292"/>
            <a:ext cx="14001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1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1A17-B4CF-9D54-9C0A-CF09137D6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82" y="447675"/>
            <a:ext cx="2679120" cy="1433600"/>
          </a:xfrm>
        </p:spPr>
        <p:txBody>
          <a:bodyPr>
            <a:normAutofit fontScale="90000"/>
          </a:bodyPr>
          <a:lstStyle/>
          <a:p>
            <a:r>
              <a:rPr lang="en-US"/>
              <a:t>Советское наследие:</a:t>
            </a:r>
          </a:p>
        </p:txBody>
      </p:sp>
      <p:pic>
        <p:nvPicPr>
          <p:cNvPr id="4" name="Picture 3" descr="Picture background">
            <a:extLst>
              <a:ext uri="{FF2B5EF4-FFF2-40B4-BE49-F238E27FC236}">
                <a16:creationId xmlns:a16="http://schemas.microsoft.com/office/drawing/2014/main" id="{D20FBD92-1141-9057-03A2-49BBB207A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2466149"/>
            <a:ext cx="2672080" cy="1793621"/>
          </a:xfrm>
          <a:prstGeom prst="rect">
            <a:avLst/>
          </a:prstGeom>
        </p:spPr>
      </p:pic>
      <p:pic>
        <p:nvPicPr>
          <p:cNvPr id="5" name="Picture 4" descr="Picture background">
            <a:extLst>
              <a:ext uri="{FF2B5EF4-FFF2-40B4-BE49-F238E27FC236}">
                <a16:creationId xmlns:a16="http://schemas.microsoft.com/office/drawing/2014/main" id="{87D19ED8-28ED-2FB3-9E1F-A31B17A9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40" y="2473960"/>
            <a:ext cx="2143760" cy="1229360"/>
          </a:xfrm>
          <a:prstGeom prst="rect">
            <a:avLst/>
          </a:prstGeom>
        </p:spPr>
      </p:pic>
      <p:pic>
        <p:nvPicPr>
          <p:cNvPr id="6" name="Picture 5" descr="Picture background">
            <a:extLst>
              <a:ext uri="{FF2B5EF4-FFF2-40B4-BE49-F238E27FC236}">
                <a16:creationId xmlns:a16="http://schemas.microsoft.com/office/drawing/2014/main" id="{67A466E9-49B1-A805-16A5-2F3C31899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0" y="2471096"/>
            <a:ext cx="2082799" cy="1224927"/>
          </a:xfrm>
          <a:prstGeom prst="rect">
            <a:avLst/>
          </a:prstGeom>
        </p:spPr>
      </p:pic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91550C60-1D7C-79D4-AFD5-2975C780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360" y="1261669"/>
            <a:ext cx="2550159" cy="1225702"/>
          </a:xfrm>
          <a:prstGeom prst="rect">
            <a:avLst/>
          </a:prstGeom>
        </p:spPr>
      </p:pic>
      <p:pic>
        <p:nvPicPr>
          <p:cNvPr id="8" name="Picture 7" descr="Picture background">
            <a:extLst>
              <a:ext uri="{FF2B5EF4-FFF2-40B4-BE49-F238E27FC236}">
                <a16:creationId xmlns:a16="http://schemas.microsoft.com/office/drawing/2014/main" id="{FDBD4273-3CA3-4CB6-7DB9-7D446CD5D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848360"/>
            <a:ext cx="1625600" cy="1615440"/>
          </a:xfrm>
          <a:prstGeom prst="rect">
            <a:avLst/>
          </a:prstGeom>
        </p:spPr>
      </p:pic>
      <p:pic>
        <p:nvPicPr>
          <p:cNvPr id="9" name="Picture 8" descr="Picture background">
            <a:extLst>
              <a:ext uri="{FF2B5EF4-FFF2-40B4-BE49-F238E27FC236}">
                <a16:creationId xmlns:a16="http://schemas.microsoft.com/office/drawing/2014/main" id="{A80E52AF-0CE5-2740-837A-D2CDE7885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0" y="848199"/>
            <a:ext cx="2692400" cy="1442720"/>
          </a:xfrm>
          <a:prstGeom prst="rect">
            <a:avLst/>
          </a:prstGeom>
        </p:spPr>
      </p:pic>
      <p:pic>
        <p:nvPicPr>
          <p:cNvPr id="10" name="Picture 9" descr="Picture background">
            <a:extLst>
              <a:ext uri="{FF2B5EF4-FFF2-40B4-BE49-F238E27FC236}">
                <a16:creationId xmlns:a16="http://schemas.microsoft.com/office/drawing/2014/main" id="{9AE5A83A-F10A-1A7A-884D-185A131C5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120" y="4262046"/>
            <a:ext cx="1574800" cy="2601107"/>
          </a:xfrm>
          <a:prstGeom prst="rect">
            <a:avLst/>
          </a:prstGeom>
        </p:spPr>
      </p:pic>
      <p:pic>
        <p:nvPicPr>
          <p:cNvPr id="11" name="Picture 10" descr="Picture background">
            <a:extLst>
              <a:ext uri="{FF2B5EF4-FFF2-40B4-BE49-F238E27FC236}">
                <a16:creationId xmlns:a16="http://schemas.microsoft.com/office/drawing/2014/main" id="{F1547E19-1A73-AA36-5B97-9F2EFFE95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6240" y="3683571"/>
            <a:ext cx="2682240" cy="1868297"/>
          </a:xfrm>
          <a:prstGeom prst="rect">
            <a:avLst/>
          </a:prstGeom>
        </p:spPr>
      </p:pic>
      <p:pic>
        <p:nvPicPr>
          <p:cNvPr id="12" name="Picture 11" descr="Picture background">
            <a:extLst>
              <a:ext uri="{FF2B5EF4-FFF2-40B4-BE49-F238E27FC236}">
                <a16:creationId xmlns:a16="http://schemas.microsoft.com/office/drawing/2014/main" id="{7503F768-8DAC-916C-4205-36CF7C1D1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1840" y="5532120"/>
            <a:ext cx="3302000" cy="1849120"/>
          </a:xfrm>
          <a:prstGeom prst="rect">
            <a:avLst/>
          </a:prstGeom>
        </p:spPr>
      </p:pic>
      <p:pic>
        <p:nvPicPr>
          <p:cNvPr id="13" name="Picture 12" descr="Picture background">
            <a:extLst>
              <a:ext uri="{FF2B5EF4-FFF2-40B4-BE49-F238E27FC236}">
                <a16:creationId xmlns:a16="http://schemas.microsoft.com/office/drawing/2014/main" id="{B036F4BB-E996-8E95-EDD7-6BFCCFC9C0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800" y="2292306"/>
            <a:ext cx="2692399" cy="1612987"/>
          </a:xfrm>
          <a:prstGeom prst="rect">
            <a:avLst/>
          </a:prstGeom>
        </p:spPr>
      </p:pic>
      <p:pic>
        <p:nvPicPr>
          <p:cNvPr id="14" name="Picture 13" descr="Picture background">
            <a:extLst>
              <a:ext uri="{FF2B5EF4-FFF2-40B4-BE49-F238E27FC236}">
                <a16:creationId xmlns:a16="http://schemas.microsoft.com/office/drawing/2014/main" id="{FBEC3290-494C-97AB-80EC-636F0A3365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8800" y="3702050"/>
            <a:ext cx="3058160" cy="1851660"/>
          </a:xfrm>
          <a:prstGeom prst="rect">
            <a:avLst/>
          </a:prstGeom>
        </p:spPr>
      </p:pic>
      <p:pic>
        <p:nvPicPr>
          <p:cNvPr id="15" name="Picture 14" descr="Picture background">
            <a:extLst>
              <a:ext uri="{FF2B5EF4-FFF2-40B4-BE49-F238E27FC236}">
                <a16:creationId xmlns:a16="http://schemas.microsoft.com/office/drawing/2014/main" id="{9A361C26-BA5C-B497-AE85-20B95B663F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8960" y="5552440"/>
            <a:ext cx="2743200" cy="1828800"/>
          </a:xfrm>
          <a:prstGeom prst="rect">
            <a:avLst/>
          </a:prstGeom>
        </p:spPr>
      </p:pic>
      <p:pic>
        <p:nvPicPr>
          <p:cNvPr id="18" name="Picture 17" descr="Picture background">
            <a:extLst>
              <a:ext uri="{FF2B5EF4-FFF2-40B4-BE49-F238E27FC236}">
                <a16:creationId xmlns:a16="http://schemas.microsoft.com/office/drawing/2014/main" id="{8895AABC-8BA6-8DBE-6189-CFCB020218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5760" y="5541823"/>
            <a:ext cx="2743199" cy="1829714"/>
          </a:xfrm>
          <a:prstGeom prst="rect">
            <a:avLst/>
          </a:prstGeom>
        </p:spPr>
      </p:pic>
      <p:pic>
        <p:nvPicPr>
          <p:cNvPr id="19" name="Picture 18" descr="Picture background">
            <a:extLst>
              <a:ext uri="{FF2B5EF4-FFF2-40B4-BE49-F238E27FC236}">
                <a16:creationId xmlns:a16="http://schemas.microsoft.com/office/drawing/2014/main" id="{2D62C56F-A506-8587-C44C-5E71444327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07120" y="3662680"/>
            <a:ext cx="2966720" cy="1889760"/>
          </a:xfrm>
          <a:prstGeom prst="rect">
            <a:avLst/>
          </a:prstGeom>
        </p:spPr>
      </p:pic>
      <p:pic>
        <p:nvPicPr>
          <p:cNvPr id="21" name="Picture 20" descr="Picture background">
            <a:extLst>
              <a:ext uri="{FF2B5EF4-FFF2-40B4-BE49-F238E27FC236}">
                <a16:creationId xmlns:a16="http://schemas.microsoft.com/office/drawing/2014/main" id="{E5E5E719-19BE-F87B-A131-DA33C6D4C4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5200" y="856714"/>
            <a:ext cx="2062479" cy="28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9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9D8F-D78C-48B4-DAA8-D518D776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77" y="126909"/>
            <a:ext cx="4560172" cy="1332000"/>
          </a:xfrm>
        </p:spPr>
        <p:txBody>
          <a:bodyPr/>
          <a:lstStyle/>
          <a:p>
            <a:r>
              <a:rPr lang="en-US" sz="3600" err="1"/>
              <a:t>Имперское</a:t>
            </a:r>
            <a:r>
              <a:rPr lang="en-US" sz="3600" dirty="0"/>
              <a:t> и </a:t>
            </a:r>
            <a:r>
              <a:rPr lang="en-US" sz="3600" err="1"/>
              <a:t>доимерское</a:t>
            </a:r>
            <a:r>
              <a:rPr lang="en-US" sz="3600" dirty="0"/>
              <a:t> </a:t>
            </a:r>
            <a:r>
              <a:rPr lang="en-US" sz="3600" err="1"/>
              <a:t>наследие</a:t>
            </a:r>
            <a:r>
              <a:rPr lang="en-US" sz="3600" dirty="0"/>
              <a:t>:</a:t>
            </a:r>
          </a:p>
        </p:txBody>
      </p:sp>
      <p:pic>
        <p:nvPicPr>
          <p:cNvPr id="4" name="Content Placeholder 3" descr="Picture background">
            <a:extLst>
              <a:ext uri="{FF2B5EF4-FFF2-40B4-BE49-F238E27FC236}">
                <a16:creationId xmlns:a16="http://schemas.microsoft.com/office/drawing/2014/main" id="{C1169952-6A91-9173-95DE-627887836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4" y="1615695"/>
            <a:ext cx="2157870" cy="1632902"/>
          </a:xfrm>
        </p:spPr>
      </p:pic>
      <p:pic>
        <p:nvPicPr>
          <p:cNvPr id="5" name="Picture 4" descr="Picture background">
            <a:extLst>
              <a:ext uri="{FF2B5EF4-FFF2-40B4-BE49-F238E27FC236}">
                <a16:creationId xmlns:a16="http://schemas.microsoft.com/office/drawing/2014/main" id="{FC8AC05E-5378-0D74-66D0-E9EEFAB5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92" y="1540320"/>
            <a:ext cx="2590800" cy="1726184"/>
          </a:xfrm>
          <a:prstGeom prst="rect">
            <a:avLst/>
          </a:prstGeom>
        </p:spPr>
      </p:pic>
      <p:pic>
        <p:nvPicPr>
          <p:cNvPr id="6" name="Picture 5" descr="Picture background">
            <a:extLst>
              <a:ext uri="{FF2B5EF4-FFF2-40B4-BE49-F238E27FC236}">
                <a16:creationId xmlns:a16="http://schemas.microsoft.com/office/drawing/2014/main" id="{63C854BB-7C74-E46A-F14B-1F98B02C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624" y="1508188"/>
            <a:ext cx="2677231" cy="1727772"/>
          </a:xfrm>
          <a:prstGeom prst="rect">
            <a:avLst/>
          </a:prstGeom>
        </p:spPr>
      </p:pic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8EF353EB-80E2-B588-662C-0FB60C39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9" y="3234996"/>
            <a:ext cx="2743199" cy="1829584"/>
          </a:xfrm>
          <a:prstGeom prst="rect">
            <a:avLst/>
          </a:prstGeom>
        </p:spPr>
      </p:pic>
      <p:pic>
        <p:nvPicPr>
          <p:cNvPr id="8" name="Picture 7" descr="Picture background">
            <a:extLst>
              <a:ext uri="{FF2B5EF4-FFF2-40B4-BE49-F238E27FC236}">
                <a16:creationId xmlns:a16="http://schemas.microsoft.com/office/drawing/2014/main" id="{7337E9B8-CD40-6678-D677-ECC95B5E6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279" y="3255566"/>
            <a:ext cx="2783839" cy="1830228"/>
          </a:xfrm>
          <a:prstGeom prst="rect">
            <a:avLst/>
          </a:prstGeom>
        </p:spPr>
      </p:pic>
      <p:pic>
        <p:nvPicPr>
          <p:cNvPr id="9" name="Picture 8" descr="Picture background">
            <a:extLst>
              <a:ext uri="{FF2B5EF4-FFF2-40B4-BE49-F238E27FC236}">
                <a16:creationId xmlns:a16="http://schemas.microsoft.com/office/drawing/2014/main" id="{5C495BD0-E391-3567-2612-950A04831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264" y="3256851"/>
            <a:ext cx="2682240" cy="1827657"/>
          </a:xfrm>
          <a:prstGeom prst="rect">
            <a:avLst/>
          </a:prstGeom>
        </p:spPr>
      </p:pic>
      <p:pic>
        <p:nvPicPr>
          <p:cNvPr id="10" name="Picture 9" descr="Picture background">
            <a:extLst>
              <a:ext uri="{FF2B5EF4-FFF2-40B4-BE49-F238E27FC236}">
                <a16:creationId xmlns:a16="http://schemas.microsoft.com/office/drawing/2014/main" id="{A0330228-F59A-F4F4-8145-052D647DC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7732" y="5095240"/>
            <a:ext cx="1342136" cy="1544320"/>
          </a:xfrm>
          <a:prstGeom prst="rect">
            <a:avLst/>
          </a:prstGeom>
        </p:spPr>
      </p:pic>
      <p:pic>
        <p:nvPicPr>
          <p:cNvPr id="11" name="Picture 10" descr="Picture background">
            <a:extLst>
              <a:ext uri="{FF2B5EF4-FFF2-40B4-BE49-F238E27FC236}">
                <a16:creationId xmlns:a16="http://schemas.microsoft.com/office/drawing/2014/main" id="{32A46D2F-E5CA-546F-CAF1-5D4AB134C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9360" y="5097780"/>
            <a:ext cx="1341120" cy="1549400"/>
          </a:xfrm>
          <a:prstGeom prst="rect">
            <a:avLst/>
          </a:prstGeom>
        </p:spPr>
      </p:pic>
      <p:pic>
        <p:nvPicPr>
          <p:cNvPr id="12" name="Picture 11" descr="Picture background">
            <a:extLst>
              <a:ext uri="{FF2B5EF4-FFF2-40B4-BE49-F238E27FC236}">
                <a16:creationId xmlns:a16="http://schemas.microsoft.com/office/drawing/2014/main" id="{5EC7E61E-2939-E647-EE87-81BBC2B8A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20" y="5104511"/>
            <a:ext cx="1493520" cy="1546098"/>
          </a:xfrm>
          <a:prstGeom prst="rect">
            <a:avLst/>
          </a:prstGeom>
        </p:spPr>
      </p:pic>
      <p:pic>
        <p:nvPicPr>
          <p:cNvPr id="13" name="Picture 12" descr="Picture background">
            <a:extLst>
              <a:ext uri="{FF2B5EF4-FFF2-40B4-BE49-F238E27FC236}">
                <a16:creationId xmlns:a16="http://schemas.microsoft.com/office/drawing/2014/main" id="{7502C53A-456C-D97F-3FD4-EAB5E710EA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3440" y="5107873"/>
            <a:ext cx="1341120" cy="1549534"/>
          </a:xfrm>
          <a:prstGeom prst="rect">
            <a:avLst/>
          </a:prstGeom>
        </p:spPr>
      </p:pic>
      <p:pic>
        <p:nvPicPr>
          <p:cNvPr id="14" name="Picture 13" descr="Picture background">
            <a:extLst>
              <a:ext uri="{FF2B5EF4-FFF2-40B4-BE49-F238E27FC236}">
                <a16:creationId xmlns:a16="http://schemas.microsoft.com/office/drawing/2014/main" id="{FCCBE41F-28D6-4FEE-4F0B-3C5CDF47A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0" y="5103685"/>
            <a:ext cx="1341119" cy="1537589"/>
          </a:xfrm>
          <a:prstGeom prst="rect">
            <a:avLst/>
          </a:prstGeom>
        </p:spPr>
      </p:pic>
      <p:pic>
        <p:nvPicPr>
          <p:cNvPr id="15" name="Picture 14" descr="Picture background">
            <a:extLst>
              <a:ext uri="{FF2B5EF4-FFF2-40B4-BE49-F238E27FC236}">
                <a16:creationId xmlns:a16="http://schemas.microsoft.com/office/drawing/2014/main" id="{A2ED43C5-C8E2-EC25-BCB6-E8D724977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7120" y="5098415"/>
            <a:ext cx="1341120" cy="1548130"/>
          </a:xfrm>
          <a:prstGeom prst="rect">
            <a:avLst/>
          </a:prstGeom>
        </p:spPr>
      </p:pic>
      <p:pic>
        <p:nvPicPr>
          <p:cNvPr id="16" name="Picture 15" descr="Picture background">
            <a:extLst>
              <a:ext uri="{FF2B5EF4-FFF2-40B4-BE49-F238E27FC236}">
                <a16:creationId xmlns:a16="http://schemas.microsoft.com/office/drawing/2014/main" id="{F6871C48-5623-3255-AFE3-81E3013938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0480" y="5093126"/>
            <a:ext cx="1341120" cy="1538387"/>
          </a:xfrm>
          <a:prstGeom prst="rect">
            <a:avLst/>
          </a:prstGeom>
        </p:spPr>
      </p:pic>
      <p:pic>
        <p:nvPicPr>
          <p:cNvPr id="17" name="Picture 16" descr="Picture background">
            <a:extLst>
              <a:ext uri="{FF2B5EF4-FFF2-40B4-BE49-F238E27FC236}">
                <a16:creationId xmlns:a16="http://schemas.microsoft.com/office/drawing/2014/main" id="{C17F5ABF-307D-52FC-FFC3-80156AFEB9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4560" y="5096164"/>
            <a:ext cx="1361439" cy="1552632"/>
          </a:xfrm>
          <a:prstGeom prst="rect">
            <a:avLst/>
          </a:prstGeom>
        </p:spPr>
      </p:pic>
      <p:pic>
        <p:nvPicPr>
          <p:cNvPr id="18" name="Picture 17" descr="Picture background">
            <a:extLst>
              <a:ext uri="{FF2B5EF4-FFF2-40B4-BE49-F238E27FC236}">
                <a16:creationId xmlns:a16="http://schemas.microsoft.com/office/drawing/2014/main" id="{1DD76DD2-CB32-F478-7431-0B41E9A2C44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39123" y="1528938"/>
            <a:ext cx="2770246" cy="1707736"/>
          </a:xfrm>
          <a:prstGeom prst="rect">
            <a:avLst/>
          </a:prstGeom>
        </p:spPr>
      </p:pic>
      <p:pic>
        <p:nvPicPr>
          <p:cNvPr id="19" name="Picture 18" descr="Picture background">
            <a:extLst>
              <a:ext uri="{FF2B5EF4-FFF2-40B4-BE49-F238E27FC236}">
                <a16:creationId xmlns:a16="http://schemas.microsoft.com/office/drawing/2014/main" id="{862D1BE1-C1E5-39F2-DD47-BA3974E102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9370" y="1455515"/>
            <a:ext cx="2339660" cy="1820984"/>
          </a:xfrm>
          <a:prstGeom prst="rect">
            <a:avLst/>
          </a:prstGeom>
        </p:spPr>
      </p:pic>
      <p:pic>
        <p:nvPicPr>
          <p:cNvPr id="20" name="Picture 19" descr="Picture background">
            <a:extLst>
              <a:ext uri="{FF2B5EF4-FFF2-40B4-BE49-F238E27FC236}">
                <a16:creationId xmlns:a16="http://schemas.microsoft.com/office/drawing/2014/main" id="{F0AF7B97-D9C8-6DB4-6095-0CD5EC265B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82378" y="3222031"/>
            <a:ext cx="2617129" cy="1888427"/>
          </a:xfrm>
          <a:prstGeom prst="rect">
            <a:avLst/>
          </a:prstGeom>
        </p:spPr>
      </p:pic>
      <p:pic>
        <p:nvPicPr>
          <p:cNvPr id="21" name="Picture 20" descr="Picture background">
            <a:extLst>
              <a:ext uri="{FF2B5EF4-FFF2-40B4-BE49-F238E27FC236}">
                <a16:creationId xmlns:a16="http://schemas.microsoft.com/office/drawing/2014/main" id="{61118466-9649-FB3C-C51F-AAE80657F1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95910" y="3272307"/>
            <a:ext cx="1557957" cy="1837386"/>
          </a:xfrm>
          <a:prstGeom prst="rect">
            <a:avLst/>
          </a:prstGeom>
        </p:spPr>
      </p:pic>
      <p:pic>
        <p:nvPicPr>
          <p:cNvPr id="3" name="Picture 2" descr="Picture background">
            <a:extLst>
              <a:ext uri="{FF2B5EF4-FFF2-40B4-BE49-F238E27FC236}">
                <a16:creationId xmlns:a16="http://schemas.microsoft.com/office/drawing/2014/main" id="{5894EF28-4EFF-6939-76B2-402CE8A6B83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66657" y="2722"/>
            <a:ext cx="1317173" cy="1496787"/>
          </a:xfrm>
          <a:prstGeom prst="rect">
            <a:avLst/>
          </a:prstGeom>
        </p:spPr>
      </p:pic>
      <p:pic>
        <p:nvPicPr>
          <p:cNvPr id="22" name="Picture 21" descr="Picture background">
            <a:extLst>
              <a:ext uri="{FF2B5EF4-FFF2-40B4-BE49-F238E27FC236}">
                <a16:creationId xmlns:a16="http://schemas.microsoft.com/office/drawing/2014/main" id="{0F6FAA98-7E4F-CE81-4CC5-4E05BB0320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83829" y="2016"/>
            <a:ext cx="2743200" cy="1509083"/>
          </a:xfrm>
          <a:prstGeom prst="rect">
            <a:avLst/>
          </a:prstGeom>
        </p:spPr>
      </p:pic>
      <p:pic>
        <p:nvPicPr>
          <p:cNvPr id="23" name="Picture 22" descr="Picture background">
            <a:extLst>
              <a:ext uri="{FF2B5EF4-FFF2-40B4-BE49-F238E27FC236}">
                <a16:creationId xmlns:a16="http://schemas.microsoft.com/office/drawing/2014/main" id="{684C36EC-DC9E-CBAE-BA8C-5E460EF992D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27029" y="1360"/>
            <a:ext cx="2743200" cy="15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0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28F8A-F72C-FE16-69D3-D606AFA7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42965"/>
            <a:ext cx="3565524" cy="1504165"/>
          </a:xfrm>
        </p:spPr>
        <p:txBody>
          <a:bodyPr wrap="square" anchor="b">
            <a:normAutofit/>
          </a:bodyPr>
          <a:lstStyle/>
          <a:p>
            <a:r>
              <a:rPr lang="en-US" sz="2400" err="1"/>
              <a:t>Фрагмент</a:t>
            </a:r>
            <a:r>
              <a:rPr lang="en-US" sz="2400"/>
              <a:t> </a:t>
            </a:r>
            <a:r>
              <a:rPr lang="en-US" sz="2400" err="1"/>
              <a:t>пресс</a:t>
            </a:r>
            <a:r>
              <a:rPr lang="en-US" sz="2400"/>
              <a:t>- </a:t>
            </a:r>
            <a:r>
              <a:rPr lang="en-US" sz="2400" err="1"/>
              <a:t>конференции</a:t>
            </a:r>
            <a:r>
              <a:rPr lang="en-US" sz="2400"/>
              <a:t> </a:t>
            </a:r>
            <a:r>
              <a:rPr lang="en-US" sz="2400" err="1"/>
              <a:t>Владимира</a:t>
            </a:r>
            <a:r>
              <a:rPr lang="en-US" sz="2400"/>
              <a:t> </a:t>
            </a:r>
            <a:r>
              <a:rPr lang="en-US" sz="2400" err="1"/>
              <a:t>Путина</a:t>
            </a:r>
            <a:r>
              <a:rPr lang="en-US" sz="2400"/>
              <a:t> 2021 </a:t>
            </a:r>
            <a:r>
              <a:rPr lang="en-US" sz="2400" err="1"/>
              <a:t>года</a:t>
            </a:r>
            <a:r>
              <a:rPr lang="en-US" sz="2400"/>
              <a:t>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FFC193-F80A-1786-467A-8962A2CEC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ru-RU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«Россию нельзя победить. Ее можно только развалить изнутри. Что благополучно было сделано по результатам Первой мировой войны, и в 1990-е годы, когда разваливали Советский Союз»</a:t>
            </a:r>
          </a:p>
          <a:p>
            <a:r>
              <a:rPr lang="ru-RU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«Кто это делал? Те, кто обслуживали другие, чужие интересы, не связанные с интересами русского и других народов Российской Империи, Советского Союза, Российской Федерации»</a:t>
            </a:r>
            <a:endParaRPr lang="ru-RU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Content Placeholder 3" descr="Picture background">
            <a:extLst>
              <a:ext uri="{FF2B5EF4-FFF2-40B4-BE49-F238E27FC236}">
                <a16:creationId xmlns:a16="http://schemas.microsoft.com/office/drawing/2014/main" id="{C995AC6F-B265-8F9B-CBD0-304FBE67F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0" r="24001" b="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998E1-011A-45D4-1454-8FF584F2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 err="1"/>
              <a:t>Фрагмент</a:t>
            </a:r>
            <a:r>
              <a:rPr lang="en-US" sz="2600" dirty="0"/>
              <a:t> </a:t>
            </a:r>
            <a:r>
              <a:rPr lang="en-US" sz="2600" dirty="0" err="1"/>
              <a:t>передачи</a:t>
            </a:r>
            <a:r>
              <a:rPr lang="en-US" sz="2600" dirty="0"/>
              <a:t> "</a:t>
            </a:r>
            <a:r>
              <a:rPr lang="en-US" sz="2600" dirty="0" err="1"/>
              <a:t>Вести</a:t>
            </a:r>
            <a:r>
              <a:rPr lang="en-US" sz="2600" dirty="0"/>
              <a:t> </a:t>
            </a:r>
            <a:r>
              <a:rPr lang="en-US" sz="2600" dirty="0" err="1"/>
              <a:t>недели</a:t>
            </a:r>
            <a:r>
              <a:rPr lang="en-US" sz="2600" dirty="0"/>
              <a:t>" с </a:t>
            </a:r>
            <a:r>
              <a:rPr lang="en-US" sz="2600" dirty="0" err="1"/>
              <a:t>Дмитрием</a:t>
            </a:r>
            <a:r>
              <a:rPr lang="en-US" sz="2600" dirty="0"/>
              <a:t> </a:t>
            </a:r>
            <a:r>
              <a:rPr lang="en-US" sz="2600" dirty="0" err="1"/>
              <a:t>Киселёвым</a:t>
            </a:r>
            <a:r>
              <a:rPr lang="en-US" sz="2600" dirty="0"/>
              <a:t>" 26.04.20</a:t>
            </a:r>
            <a:r>
              <a:rPr lang="en-US" sz="2600"/>
              <a:t>:</a:t>
            </a:r>
          </a:p>
        </p:txBody>
      </p:sp>
      <p:pic>
        <p:nvPicPr>
          <p:cNvPr id="4" name="Picture 3" descr="Picture background">
            <a:extLst>
              <a:ext uri="{FF2B5EF4-FFF2-40B4-BE49-F238E27FC236}">
                <a16:creationId xmlns:a16="http://schemas.microsoft.com/office/drawing/2014/main" id="{89D6D13A-CD94-9CCE-6F6F-4A072B495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" b="43789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8F48-5484-5DEB-F94C-1D6BFCFC3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4508500"/>
            <a:ext cx="6373813" cy="1562959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«... надо ставить памятники Колчаку, Врангелю, Деникину, Краснову, ну и Блюхеру, Фрунзе, Дзержинскому, доктору Боткину, расстрелянному в Ипатьевском доме.</a:t>
            </a:r>
            <a:endParaRPr lang="en-US" sz="1200">
              <a:solidFill>
                <a:schemeClr val="tx1"/>
              </a:solidFill>
              <a:latin typeface="Source Sans Pro"/>
              <a:ea typeface="Source Sans Pro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 Сделать это можно лишь перестав воспринимать памятник как икону, а исторические фигуры не обожествлять. У каждого свой вклад, своя идея и своя трагедия. Опыт каждого поучителен. </a:t>
            </a:r>
            <a:endParaRPr lang="en-US" sz="1200">
              <a:solidFill>
                <a:schemeClr val="tx1"/>
              </a:solidFill>
              <a:latin typeface="Source Sans Pro"/>
              <a:ea typeface="Source Sans Pro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ru-RU" sz="1200" i="1" dirty="0">
                <a:solidFill>
                  <a:schemeClr val="tx1"/>
                </a:solidFill>
                <a:latin typeface="Times New Roman"/>
                <a:cs typeface="Times New Roman"/>
              </a:rPr>
              <a:t>Тогда мы сможем реальный образ отечественной истории в наших головах населить разнообразием исторических фигур, а исторический опыт сделать богаче. В каждом надо выделить позитивную энергию, и тогда они будут нас питать, а не разрушать.»</a:t>
            </a:r>
            <a:endParaRPr lang="en-US" sz="1200" dirty="0">
              <a:solidFill>
                <a:schemeClr val="tx1"/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3070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E7672-8A1F-AB81-F93A-32A0192D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70739"/>
            <a:ext cx="4284594" cy="1332448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Руслан</a:t>
            </a:r>
            <a:r>
              <a:rPr lang="en-US"/>
              <a:t> </a:t>
            </a:r>
            <a:r>
              <a:rPr lang="en-US" err="1"/>
              <a:t>Осташко</a:t>
            </a:r>
            <a:r>
              <a:rPr lang="en-US"/>
              <a:t>: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ECB7175-7291-3FE5-E8F0-A6798E06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r>
              <a:rPr lang="ru-RU" sz="1800" i="1">
                <a:solidFill>
                  <a:schemeClr val="tx1"/>
                </a:solidFill>
                <a:latin typeface="Times New Roman"/>
                <a:cs typeface="Times New Roman"/>
              </a:rPr>
              <a:t>«Я считаю, что ни Киселёву, ни Михалкову, ни любому другому человеку, который заикается о памятниках </a:t>
            </a:r>
            <a:r>
              <a:rPr lang="ru-RU" sz="1800" i="1" err="1">
                <a:solidFill>
                  <a:schemeClr val="tx1"/>
                </a:solidFill>
                <a:latin typeface="Times New Roman"/>
                <a:cs typeface="Times New Roman"/>
              </a:rPr>
              <a:t>белодельцам</a:t>
            </a:r>
            <a:r>
              <a:rPr lang="ru-RU" sz="1800" i="1">
                <a:solidFill>
                  <a:schemeClr val="tx1"/>
                </a:solidFill>
                <a:latin typeface="Times New Roman"/>
                <a:cs typeface="Times New Roman"/>
              </a:rPr>
              <a:t> или снимает опусы в их честь, в российской журналистике, культуре, какой угодно сфере деятельности, финансируемой государством, не место»</a:t>
            </a: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Content Placeholder 9" descr="Picture background">
            <a:extLst>
              <a:ext uri="{FF2B5EF4-FFF2-40B4-BE49-F238E27FC236}">
                <a16:creationId xmlns:a16="http://schemas.microsoft.com/office/drawing/2014/main" id="{D1F8A7BC-D9E1-1775-049D-6F595DA45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r="13252" b="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D8027-9730-091D-032B-DE607F59C12B}"/>
              </a:ext>
            </a:extLst>
          </p:cNvPr>
          <p:cNvSpPr txBox="1"/>
          <p:nvPr/>
        </p:nvSpPr>
        <p:spPr>
          <a:xfrm>
            <a:off x="4837626" y="6007458"/>
            <a:ext cx="747618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z-Cyrl-AZ" sz="1400" b="0" i="0">
                <a:latin typeface="YS Text"/>
                <a:ea typeface="YS Text"/>
                <a:cs typeface="YS Text"/>
              </a:rPr>
              <a:t>российский телеведущий, музыкант, блогер, создатель и главный редактор канала «Политическая Россия».</a:t>
            </a:r>
          </a:p>
          <a:p>
            <a:pPr algn="l"/>
            <a:r>
              <a:rPr lang="az-Cyrl-AZ" sz="1400" b="0" i="0">
                <a:latin typeface="YS Text"/>
                <a:ea typeface="YS Text"/>
                <a:cs typeface="YS Text"/>
              </a:rPr>
              <a:t>Также является бизнесменом, членом Совета Фонда развития интернет-инициатив.</a:t>
            </a:r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153E8-47DC-1339-B0BB-5127A0FBD761}"/>
              </a:ext>
            </a:extLst>
          </p:cNvPr>
          <p:cNvSpPr txBox="1"/>
          <p:nvPr/>
        </p:nvSpPr>
        <p:spPr>
          <a:xfrm>
            <a:off x="6468950" y="389049"/>
            <a:ext cx="38808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Source Sans Pro"/>
              </a:rPr>
              <a:t>Руслан</a:t>
            </a:r>
            <a:r>
              <a:rPr lang="en-US" dirty="0">
                <a:ea typeface="Source Sans Pro"/>
              </a:rPr>
              <a:t> </a:t>
            </a:r>
            <a:r>
              <a:rPr lang="en-US" dirty="0" err="1">
                <a:ea typeface="Source Sans Pro"/>
              </a:rPr>
              <a:t>Станиславович</a:t>
            </a:r>
            <a:r>
              <a:rPr lang="en-US" dirty="0">
                <a:ea typeface="Source Sans Pro"/>
              </a:rPr>
              <a:t> </a:t>
            </a:r>
            <a:r>
              <a:rPr lang="en-US" dirty="0" err="1">
                <a:ea typeface="Source Sans Pro"/>
              </a:rPr>
              <a:t>Осташко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01970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B1F8C-05EE-009C-3F28-1355894C8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0563678" cy="9864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err="1"/>
              <a:t>Позиция</a:t>
            </a:r>
            <a:r>
              <a:rPr lang="en-US" sz="3700" dirty="0"/>
              <a:t> </a:t>
            </a:r>
            <a:r>
              <a:rPr lang="en-US" sz="3700" err="1"/>
              <a:t>национал-большевиков</a:t>
            </a:r>
            <a:r>
              <a:rPr lang="en-US" sz="3700">
                <a:solidFill>
                  <a:srgbClr val="FF0000"/>
                </a:solidFill>
              </a:rPr>
              <a:t>*</a:t>
            </a:r>
            <a:endParaRPr lang="en-US" sz="3700" dirty="0">
              <a:solidFill>
                <a:srgbClr val="FF000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595421-8020-BA4A-5AB6-47E6579C5E0D}"/>
              </a:ext>
            </a:extLst>
          </p:cNvPr>
          <p:cNvSpPr/>
          <p:nvPr/>
        </p:nvSpPr>
        <p:spPr>
          <a:xfrm>
            <a:off x="3455366" y="4012360"/>
            <a:ext cx="2092833" cy="463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yellow and black circle&#10;&#10;Description automatically generated">
            <a:extLst>
              <a:ext uri="{FF2B5EF4-FFF2-40B4-BE49-F238E27FC236}">
                <a16:creationId xmlns:a16="http://schemas.microsoft.com/office/drawing/2014/main" id="{5FFF9B5F-62FB-6664-896E-A8D508D7B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68" y="3557048"/>
            <a:ext cx="1390851" cy="1439220"/>
          </a:xfrm>
          <a:prstGeom prst="rect">
            <a:avLst/>
          </a:prstGeom>
        </p:spPr>
      </p:pic>
      <p:pic>
        <p:nvPicPr>
          <p:cNvPr id="6" name="Picture 5" descr="A red white and blue flag&#10;&#10;Description automatically generated">
            <a:extLst>
              <a:ext uri="{FF2B5EF4-FFF2-40B4-BE49-F238E27FC236}">
                <a16:creationId xmlns:a16="http://schemas.microsoft.com/office/drawing/2014/main" id="{EBFD5436-B618-65C4-B7BC-FCF96D86C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108" y="3554360"/>
            <a:ext cx="1387627" cy="1453192"/>
          </a:xfrm>
          <a:prstGeom prst="rect">
            <a:avLst/>
          </a:prstGeom>
        </p:spPr>
      </p:pic>
      <p:pic>
        <p:nvPicPr>
          <p:cNvPr id="11" name="Picture 10" descr="A red circle with black background&#10;&#10;Description automatically generated">
            <a:extLst>
              <a:ext uri="{FF2B5EF4-FFF2-40B4-BE49-F238E27FC236}">
                <a16:creationId xmlns:a16="http://schemas.microsoft.com/office/drawing/2014/main" id="{02F57DBB-DD4E-4368-7FE1-840AA423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7" y="3551465"/>
            <a:ext cx="439512" cy="451759"/>
          </a:xfrm>
          <a:prstGeom prst="rect">
            <a:avLst/>
          </a:prstGeom>
        </p:spPr>
      </p:pic>
      <p:pic>
        <p:nvPicPr>
          <p:cNvPr id="15" name="Picture 14" descr="A red white and blue flag&#10;&#10;Description automatically generated">
            <a:extLst>
              <a:ext uri="{FF2B5EF4-FFF2-40B4-BE49-F238E27FC236}">
                <a16:creationId xmlns:a16="http://schemas.microsoft.com/office/drawing/2014/main" id="{34511A8A-EE0D-6A89-EC8A-68F6EEE4E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303" y="3548063"/>
            <a:ext cx="465364" cy="447676"/>
          </a:xfrm>
          <a:prstGeom prst="rect">
            <a:avLst/>
          </a:prstGeom>
        </p:spPr>
      </p:pic>
      <p:pic>
        <p:nvPicPr>
          <p:cNvPr id="21" name="Picture 20" descr="A white silhouette of a crossed shotguns&#10;&#10;Description automatically generated">
            <a:extLst>
              <a:ext uri="{FF2B5EF4-FFF2-40B4-BE49-F238E27FC236}">
                <a16:creationId xmlns:a16="http://schemas.microsoft.com/office/drawing/2014/main" id="{9B354352-DE2E-3EBB-D9A6-2C6B0F147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810" y="3537856"/>
            <a:ext cx="545096" cy="4463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AE5BBF-15B0-A04C-1506-CB10A3D5BF00}"/>
              </a:ext>
            </a:extLst>
          </p:cNvPr>
          <p:cNvSpPr txBox="1"/>
          <p:nvPr/>
        </p:nvSpPr>
        <p:spPr>
          <a:xfrm>
            <a:off x="4220935" y="3194957"/>
            <a:ext cx="544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ea typeface="Source Sans Pro"/>
              </a:rPr>
              <a:t>?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6F3C013-6E6B-6F42-7CE0-93303FE90A86}"/>
              </a:ext>
            </a:extLst>
          </p:cNvPr>
          <p:cNvSpPr/>
          <p:nvPr/>
        </p:nvSpPr>
        <p:spPr>
          <a:xfrm>
            <a:off x="6829939" y="4012361"/>
            <a:ext cx="2277888" cy="463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red circle with a yellow and red symbol and a star&#10;&#10;Description automatically generated">
            <a:extLst>
              <a:ext uri="{FF2B5EF4-FFF2-40B4-BE49-F238E27FC236}">
                <a16:creationId xmlns:a16="http://schemas.microsoft.com/office/drawing/2014/main" id="{C5E029B4-9557-6CCE-75DD-3D8175305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313" y="3526292"/>
            <a:ext cx="1400175" cy="1438275"/>
          </a:xfrm>
          <a:prstGeom prst="rect">
            <a:avLst/>
          </a:prstGeom>
        </p:spPr>
      </p:pic>
      <p:pic>
        <p:nvPicPr>
          <p:cNvPr id="5" name="Picture 4" descr="A white cross on a black background&#10;&#10;Description automatically generated">
            <a:extLst>
              <a:ext uri="{FF2B5EF4-FFF2-40B4-BE49-F238E27FC236}">
                <a16:creationId xmlns:a16="http://schemas.microsoft.com/office/drawing/2014/main" id="{31B114EC-CC16-1912-B25A-F43594768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3067" y="4139566"/>
            <a:ext cx="508908" cy="830035"/>
          </a:xfrm>
          <a:prstGeom prst="rect">
            <a:avLst/>
          </a:prstGeom>
        </p:spPr>
      </p:pic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7AA43521-C708-B01A-036D-B0EB0C863617}"/>
              </a:ext>
            </a:extLst>
          </p:cNvPr>
          <p:cNvSpPr/>
          <p:nvPr/>
        </p:nvSpPr>
        <p:spPr>
          <a:xfrm>
            <a:off x="7510779" y="3771900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white circle with a black and red border&#10;&#10;Description automatically generated">
            <a:extLst>
              <a:ext uri="{FF2B5EF4-FFF2-40B4-BE49-F238E27FC236}">
                <a16:creationId xmlns:a16="http://schemas.microsoft.com/office/drawing/2014/main" id="{A3C1F928-D60A-152C-D831-F64B739158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7455" y="272143"/>
            <a:ext cx="1296547" cy="12627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B61415-448C-F74D-B4BD-5932CCCEC138}"/>
              </a:ext>
            </a:extLst>
          </p:cNvPr>
          <p:cNvSpPr txBox="1"/>
          <p:nvPr/>
        </p:nvSpPr>
        <p:spPr>
          <a:xfrm>
            <a:off x="726621" y="6060621"/>
            <a:ext cx="110381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z-Cyrl-AZ" b="0" i="0">
                <a:solidFill>
                  <a:srgbClr val="FF0000"/>
                </a:solidFill>
                <a:latin typeface="dsText"/>
                <a:ea typeface="dsText"/>
                <a:cs typeface="dsText"/>
              </a:rPr>
              <a:t>*</a:t>
            </a:r>
            <a:r>
              <a:rPr lang="az-Cyrl-AZ">
                <a:latin typeface="dsText"/>
                <a:ea typeface="dsText"/>
                <a:cs typeface="dsText"/>
              </a:rPr>
              <a:t>Национал-большевисткая партия признана</a:t>
            </a:r>
            <a:r>
              <a:rPr lang="az-Cyrl-AZ" b="0" i="0">
                <a:latin typeface="dsText"/>
                <a:ea typeface="dsText"/>
                <a:cs typeface="dsText"/>
              </a:rPr>
              <a:t> </a:t>
            </a:r>
            <a:r>
              <a:rPr lang="az-Cyrl-AZ">
                <a:latin typeface="dsText"/>
                <a:ea typeface="dsText"/>
                <a:cs typeface="dsText"/>
              </a:rPr>
              <a:t>экстремистской</a:t>
            </a:r>
            <a:r>
              <a:rPr lang="az-Cyrl-AZ" b="0" i="0">
                <a:latin typeface="dsText"/>
                <a:ea typeface="dsText"/>
                <a:cs typeface="dsText"/>
              </a:rPr>
              <a:t> </a:t>
            </a:r>
            <a:r>
              <a:rPr lang="az-Cyrl-AZ">
                <a:latin typeface="dsText"/>
                <a:ea typeface="dsText"/>
                <a:cs typeface="dsText"/>
              </a:rPr>
              <a:t>организацией</a:t>
            </a:r>
            <a:r>
              <a:rPr lang="az-Cyrl-AZ" b="0" i="0">
                <a:latin typeface="dsText"/>
                <a:ea typeface="dsText"/>
                <a:cs typeface="dsText"/>
              </a:rPr>
              <a:t> и </a:t>
            </a:r>
            <a:r>
              <a:rPr lang="az-Cyrl-AZ">
                <a:latin typeface="dsText"/>
                <a:ea typeface="dsText"/>
                <a:cs typeface="dsText"/>
              </a:rPr>
              <a:t>запрещена</a:t>
            </a:r>
            <a:r>
              <a:rPr lang="az-Cyrl-AZ" b="0" i="0">
                <a:latin typeface="dsText"/>
                <a:ea typeface="dsText"/>
                <a:cs typeface="dsText"/>
              </a:rPr>
              <a:t> на территории РФ.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638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3DFloatVTI</vt:lpstr>
      <vt:lpstr>Оценки преемственности в российской истории</vt:lpstr>
      <vt:lpstr>Условные обозначения в презентации</vt:lpstr>
      <vt:lpstr>Позиция Российской Федерации</vt:lpstr>
      <vt:lpstr>Советское наследие:</vt:lpstr>
      <vt:lpstr>Имперское и доимерское наследие:</vt:lpstr>
      <vt:lpstr>Фрагмент пресс- конференции Владимира Путина 2021 года:</vt:lpstr>
      <vt:lpstr>Фрагмент передачи "Вести недели" с Дмитрием Киселёвым" 26.04.20:</vt:lpstr>
      <vt:lpstr>Руслан Осташко:</vt:lpstr>
      <vt:lpstr>Позиция национал-большевиков*</vt:lpstr>
      <vt:lpstr>PowerPoint Presentation</vt:lpstr>
      <vt:lpstr>ВЕРХОВНЫЙ СОВЕТ РОССИЙСКОЙ ФЕДЕРАЦИИ ПОСТАНОВЛЕНИЕ от 22 сентября 1993 года № 5790-I О НЕОТЛОЖНЫХ МЕРАХ ПО ПРЕОДОЛЕНИЮ ГОСУДАРСТВЕННОГО ПЕРЕВОРОТА 21 СЕНТЯБРЯ 1993 ГОДА </vt:lpstr>
      <vt:lpstr>Позиция историка С. В. Волкова</vt:lpstr>
      <vt:lpstr>Фрагменты из статей Волкова "К вопросу о коммунистической «державности»" и "О характере современной политической элиты":</vt:lpstr>
      <vt:lpstr>Позиция некрокоммунистов</vt:lpstr>
      <vt:lpstr>PowerPoint Presentation</vt:lpstr>
      <vt:lpstr>Позиция коммунистов(внесистемных)</vt:lpstr>
      <vt:lpstr>PowerPoint Presentation</vt:lpstr>
      <vt:lpstr>Позиция активиста Бориса Немцова</vt:lpstr>
      <vt:lpstr>Фрагмент интервью Немцова с YouTube-канала "Президентский центр Бориса Ельцина":</vt:lpstr>
      <vt:lpstr>Позиция Алексея Навального*</vt:lpstr>
      <vt:lpstr>Фрагмент "исповеди" Алексея Навального:</vt:lpstr>
      <vt:lpstr>Заключение: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1226</cp:revision>
  <dcterms:created xsi:type="dcterms:W3CDTF">2024-05-07T05:31:37Z</dcterms:created>
  <dcterms:modified xsi:type="dcterms:W3CDTF">2024-05-18T01:01:31Z</dcterms:modified>
</cp:coreProperties>
</file>